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9" r:id="rId5"/>
    <p:sldId id="282" r:id="rId6"/>
    <p:sldId id="315" r:id="rId7"/>
    <p:sldId id="316" r:id="rId8"/>
    <p:sldId id="317" r:id="rId9"/>
    <p:sldId id="318" r:id="rId10"/>
    <p:sldId id="31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96B18D-7026-6EF6-2E47-EF3150877E01}" name="Mosima Mehlape" initials="MM" userId="S::mosima.mehlape@spu.ac.za::f3035e06-f074-4f03-b9d5-cd8e17fc9b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937"/>
    <a:srgbClr val="FF5014"/>
    <a:srgbClr val="FFD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65" d="100"/>
          <a:sy n="65" d="100"/>
        </p:scale>
        <p:origin x="930" y="7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92CA6-6226-4D69-9884-AD1548EF1CBD}" type="datetimeFigureOut">
              <a:rPr lang="en-ZA" smtClean="0"/>
              <a:t>2024/01/24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C6C5D-2FC3-4168-85A9-E30669D5A504}" type="slidenum">
              <a:rPr lang="en-ZA" smtClean="0"/>
              <a:t>‹#›</a:t>
            </a:fld>
            <a:endParaRPr lang="en-ZA"/>
          </a:p>
        </p:txBody>
      </p:sp>
    </p:spTree>
    <p:extLst>
      <p:ext uri="{BB962C8B-B14F-4D97-AF65-F5344CB8AC3E}">
        <p14:creationId xmlns:p14="http://schemas.microsoft.com/office/powerpoint/2010/main" val="378227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a:t>
            </a:fld>
            <a:endParaRPr lang="en-ZA"/>
          </a:p>
        </p:txBody>
      </p:sp>
    </p:spTree>
    <p:extLst>
      <p:ext uri="{BB962C8B-B14F-4D97-AF65-F5344CB8AC3E}">
        <p14:creationId xmlns:p14="http://schemas.microsoft.com/office/powerpoint/2010/main" val="349036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2</a:t>
            </a:fld>
            <a:endParaRPr lang="en-ZA"/>
          </a:p>
        </p:txBody>
      </p:sp>
    </p:spTree>
    <p:extLst>
      <p:ext uri="{BB962C8B-B14F-4D97-AF65-F5344CB8AC3E}">
        <p14:creationId xmlns:p14="http://schemas.microsoft.com/office/powerpoint/2010/main" val="81740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3</a:t>
            </a:fld>
            <a:endParaRPr lang="en-ZA"/>
          </a:p>
        </p:txBody>
      </p:sp>
    </p:spTree>
    <p:extLst>
      <p:ext uri="{BB962C8B-B14F-4D97-AF65-F5344CB8AC3E}">
        <p14:creationId xmlns:p14="http://schemas.microsoft.com/office/powerpoint/2010/main" val="46349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4</a:t>
            </a:fld>
            <a:endParaRPr lang="en-ZA"/>
          </a:p>
        </p:txBody>
      </p:sp>
    </p:spTree>
    <p:extLst>
      <p:ext uri="{BB962C8B-B14F-4D97-AF65-F5344CB8AC3E}">
        <p14:creationId xmlns:p14="http://schemas.microsoft.com/office/powerpoint/2010/main" val="418949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5</a:t>
            </a:fld>
            <a:endParaRPr lang="en-ZA"/>
          </a:p>
        </p:txBody>
      </p:sp>
    </p:spTree>
    <p:extLst>
      <p:ext uri="{BB962C8B-B14F-4D97-AF65-F5344CB8AC3E}">
        <p14:creationId xmlns:p14="http://schemas.microsoft.com/office/powerpoint/2010/main" val="169806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6</a:t>
            </a:fld>
            <a:endParaRPr lang="en-ZA"/>
          </a:p>
        </p:txBody>
      </p:sp>
    </p:spTree>
    <p:extLst>
      <p:ext uri="{BB962C8B-B14F-4D97-AF65-F5344CB8AC3E}">
        <p14:creationId xmlns:p14="http://schemas.microsoft.com/office/powerpoint/2010/main" val="428045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7</a:t>
            </a:fld>
            <a:endParaRPr lang="en-ZA"/>
          </a:p>
        </p:txBody>
      </p:sp>
    </p:spTree>
    <p:extLst>
      <p:ext uri="{BB962C8B-B14F-4D97-AF65-F5344CB8AC3E}">
        <p14:creationId xmlns:p14="http://schemas.microsoft.com/office/powerpoint/2010/main" val="1673114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P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extLst>
              <a:ext uri="{FF2B5EF4-FFF2-40B4-BE49-F238E27FC236}">
                <a16:creationId xmlns:a16="http://schemas.microsoft.com/office/drawing/2014/main" id="{34B49C19-CC13-422A-9A05-F1731A669B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61" y="0"/>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A picture containing text&#10;&#10;Description automatically generated">
            <a:extLst>
              <a:ext uri="{FF2B5EF4-FFF2-40B4-BE49-F238E27FC236}">
                <a16:creationId xmlns:a16="http://schemas.microsoft.com/office/drawing/2014/main" id="{82B804D9-C100-4CC2-8B59-20C7E8DEA5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3878"/>
            <a:ext cx="12200280" cy="4991877"/>
          </a:xfrm>
          <a:prstGeom prst="rect">
            <a:avLst/>
          </a:prstGeom>
          <a:ln>
            <a:noFill/>
          </a:ln>
        </p:spPr>
      </p:pic>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55777" y="623997"/>
            <a:ext cx="7157285" cy="1158027"/>
          </a:xfrm>
        </p:spPr>
        <p:txBody>
          <a:bodyPr/>
          <a:lstStyle>
            <a:lvl1pPr>
              <a:defRPr>
                <a:latin typeface="Knockout HTF52-Cruiserweight" pitchFamily="50" charset="0"/>
              </a:defRPr>
            </a:lvl1pPr>
          </a:lstStyle>
          <a:p>
            <a:r>
              <a:rPr lang="en-US" dirty="0"/>
              <a:t>Headline</a:t>
            </a:r>
            <a:endParaRPr lang="en-ZA" dirty="0"/>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55777" y="1970611"/>
            <a:ext cx="7157285" cy="3877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Body/Description:</a:t>
            </a:r>
          </a:p>
        </p:txBody>
      </p:sp>
    </p:spTree>
    <p:extLst>
      <p:ext uri="{BB962C8B-B14F-4D97-AF65-F5344CB8AC3E}">
        <p14:creationId xmlns:p14="http://schemas.microsoft.com/office/powerpoint/2010/main" val="203880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3" name="Picture 2" descr="A picture containing text, sign, resort&#10;&#10;Description automatically generated">
            <a:extLst>
              <a:ext uri="{FF2B5EF4-FFF2-40B4-BE49-F238E27FC236}">
                <a16:creationId xmlns:a16="http://schemas.microsoft.com/office/drawing/2014/main" id="{8C328923-5981-4824-9995-1E455C5EA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itle 1">
            <a:extLst>
              <a:ext uri="{FF2B5EF4-FFF2-40B4-BE49-F238E27FC236}">
                <a16:creationId xmlns:a16="http://schemas.microsoft.com/office/drawing/2014/main" id="{880C5C21-0C45-400D-8D89-7C948CF85F31}"/>
              </a:ext>
            </a:extLst>
          </p:cNvPr>
          <p:cNvSpPr>
            <a:spLocks noGrp="1"/>
          </p:cNvSpPr>
          <p:nvPr>
            <p:ph type="ctrTitle" hasCustomPrompt="1"/>
          </p:nvPr>
        </p:nvSpPr>
        <p:spPr>
          <a:xfrm>
            <a:off x="5113538" y="247262"/>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248977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11" name="Picture 10" descr="A picture containing text, building&#10;&#10;Description automatically generated">
            <a:extLst>
              <a:ext uri="{FF2B5EF4-FFF2-40B4-BE49-F238E27FC236}">
                <a16:creationId xmlns:a16="http://schemas.microsoft.com/office/drawing/2014/main" id="{4F7D6458-5956-4A4D-BB70-2C823F3F35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5184560" y="0"/>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989877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3" name="Picture 2" descr="A picture containing text, outdoor, building, red&#10;&#10;Description automatically generated">
            <a:extLst>
              <a:ext uri="{FF2B5EF4-FFF2-40B4-BE49-F238E27FC236}">
                <a16:creationId xmlns:a16="http://schemas.microsoft.com/office/drawing/2014/main" id="{1854B48A-15B0-4239-9CF4-FB5A6244D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5184560" y="0"/>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48787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4" name="Picture 3" descr="A picture containing building, building material, stone&#10;&#10;Description automatically generated">
            <a:extLst>
              <a:ext uri="{FF2B5EF4-FFF2-40B4-BE49-F238E27FC236}">
                <a16:creationId xmlns:a16="http://schemas.microsoft.com/office/drawing/2014/main" id="{AB5D3DD5-E872-49C3-A4E5-D34497B64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81944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3" name="Picture 2" descr="A picture containing building, building material, stone&#10;&#10;Description automatically generated">
            <a:extLst>
              <a:ext uri="{FF2B5EF4-FFF2-40B4-BE49-F238E27FC236}">
                <a16:creationId xmlns:a16="http://schemas.microsoft.com/office/drawing/2014/main" id="{FBA65CC1-FC29-479A-84A3-CBD2BEB8C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76799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4395-9449-4490-B823-D10FDC169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16977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age - Option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70394" y="5480346"/>
            <a:ext cx="437314" cy="453372"/>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993732" y="5480346"/>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12467" y="5479850"/>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548812" y="5479258"/>
            <a:ext cx="454464" cy="454460"/>
          </a:xfrm>
          <a:prstGeom prst="rect">
            <a:avLst/>
          </a:prstGeom>
        </p:spPr>
      </p:pic>
    </p:spTree>
    <p:extLst>
      <p:ext uri="{BB962C8B-B14F-4D97-AF65-F5344CB8AC3E}">
        <p14:creationId xmlns:p14="http://schemas.microsoft.com/office/powerpoint/2010/main" val="463554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age - Option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6090" y="5444014"/>
            <a:ext cx="454463" cy="445888"/>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76090" y="3481950"/>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576091" y="4783238"/>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576090" y="4128308"/>
            <a:ext cx="454464" cy="454460"/>
          </a:xfrm>
          <a:prstGeom prst="rect">
            <a:avLst/>
          </a:prstGeom>
        </p:spPr>
      </p:pic>
    </p:spTree>
    <p:extLst>
      <p:ext uri="{BB962C8B-B14F-4D97-AF65-F5344CB8AC3E}">
        <p14:creationId xmlns:p14="http://schemas.microsoft.com/office/powerpoint/2010/main" val="12720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age - Option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6090" y="5444014"/>
            <a:ext cx="454463" cy="445888"/>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76090" y="3481950"/>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576091" y="4783238"/>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576090" y="4128308"/>
            <a:ext cx="454464" cy="454460"/>
          </a:xfrm>
          <a:prstGeom prst="rect">
            <a:avLst/>
          </a:prstGeom>
        </p:spPr>
      </p:pic>
      <p:sp>
        <p:nvSpPr>
          <p:cNvPr id="3" name="TextBox 2">
            <a:extLst>
              <a:ext uri="{FF2B5EF4-FFF2-40B4-BE49-F238E27FC236}">
                <a16:creationId xmlns:a16="http://schemas.microsoft.com/office/drawing/2014/main" id="{E267C3FD-5539-42B3-B9F7-058CA1986007}"/>
              </a:ext>
            </a:extLst>
          </p:cNvPr>
          <p:cNvSpPr txBox="1"/>
          <p:nvPr userDrawn="1"/>
        </p:nvSpPr>
        <p:spPr>
          <a:xfrm>
            <a:off x="9737578" y="3543419"/>
            <a:ext cx="1863353" cy="338554"/>
          </a:xfrm>
          <a:prstGeom prst="rect">
            <a:avLst/>
          </a:prstGeom>
          <a:noFill/>
        </p:spPr>
        <p:txBody>
          <a:bodyPr wrap="square" rtlCol="0">
            <a:spAutoFit/>
          </a:bodyPr>
          <a:lstStyle/>
          <a:p>
            <a:pPr algn="r"/>
            <a:r>
              <a:rPr lang="en-ZA" sz="1600" b="0" dirty="0">
                <a:solidFill>
                  <a:srgbClr val="E21937"/>
                </a:solidFill>
                <a:effectLst/>
                <a:latin typeface="+mj-lt"/>
                <a:ea typeface="Times New Roman" panose="02020603050405020304" pitchFamily="18" charset="0"/>
              </a:rPr>
              <a:t>@SolPlaatjeUniv </a:t>
            </a:r>
            <a:endParaRPr lang="en-ZA" sz="1200" b="0" dirty="0">
              <a:solidFill>
                <a:srgbClr val="E21937"/>
              </a:solidFill>
              <a:latin typeface="+mj-lt"/>
            </a:endParaRPr>
          </a:p>
        </p:txBody>
      </p:sp>
      <p:sp>
        <p:nvSpPr>
          <p:cNvPr id="23" name="TextBox 22">
            <a:extLst>
              <a:ext uri="{FF2B5EF4-FFF2-40B4-BE49-F238E27FC236}">
                <a16:creationId xmlns:a16="http://schemas.microsoft.com/office/drawing/2014/main" id="{64A8245E-759F-488A-A223-26702E4EB829}"/>
              </a:ext>
            </a:extLst>
          </p:cNvPr>
          <p:cNvSpPr txBox="1"/>
          <p:nvPr userDrawn="1"/>
        </p:nvSpPr>
        <p:spPr>
          <a:xfrm>
            <a:off x="9737577" y="4202987"/>
            <a:ext cx="1863353" cy="338554"/>
          </a:xfrm>
          <a:prstGeom prst="rect">
            <a:avLst/>
          </a:prstGeom>
          <a:noFill/>
        </p:spPr>
        <p:txBody>
          <a:bodyPr wrap="square" rtlCol="0">
            <a:spAutoFit/>
          </a:bodyPr>
          <a:lstStyle/>
          <a:p>
            <a:pPr algn="r"/>
            <a:r>
              <a:rPr lang="en-ZA" sz="1600" b="0" dirty="0">
                <a:solidFill>
                  <a:srgbClr val="E21937"/>
                </a:solidFill>
                <a:effectLst/>
                <a:latin typeface="+mj-lt"/>
                <a:ea typeface="Times New Roman" panose="02020603050405020304" pitchFamily="18" charset="0"/>
              </a:rPr>
              <a:t>sol-</a:t>
            </a:r>
            <a:r>
              <a:rPr lang="en-ZA" sz="1600" b="0" dirty="0" err="1">
                <a:solidFill>
                  <a:srgbClr val="E21937"/>
                </a:solidFill>
                <a:effectLst/>
                <a:latin typeface="+mj-lt"/>
                <a:ea typeface="Times New Roman" panose="02020603050405020304" pitchFamily="18" charset="0"/>
              </a:rPr>
              <a:t>plaatje</a:t>
            </a:r>
            <a:r>
              <a:rPr lang="en-ZA" sz="1600" b="0" dirty="0">
                <a:solidFill>
                  <a:srgbClr val="E21937"/>
                </a:solidFill>
                <a:effectLst/>
                <a:latin typeface="+mj-lt"/>
                <a:ea typeface="Times New Roman" panose="02020603050405020304" pitchFamily="18" charset="0"/>
              </a:rPr>
              <a:t>-university</a:t>
            </a:r>
            <a:endParaRPr lang="en-ZA" sz="1100" b="0" dirty="0">
              <a:solidFill>
                <a:srgbClr val="E21937"/>
              </a:solidFill>
              <a:latin typeface="+mj-lt"/>
            </a:endParaRPr>
          </a:p>
        </p:txBody>
      </p:sp>
      <p:sp>
        <p:nvSpPr>
          <p:cNvPr id="24" name="TextBox 23">
            <a:extLst>
              <a:ext uri="{FF2B5EF4-FFF2-40B4-BE49-F238E27FC236}">
                <a16:creationId xmlns:a16="http://schemas.microsoft.com/office/drawing/2014/main" id="{218BBD27-06C6-4238-83B9-A85A9F47ED8D}"/>
              </a:ext>
            </a:extLst>
          </p:cNvPr>
          <p:cNvSpPr txBox="1"/>
          <p:nvPr userDrawn="1"/>
        </p:nvSpPr>
        <p:spPr>
          <a:xfrm>
            <a:off x="9712737" y="4862555"/>
            <a:ext cx="1863353" cy="338554"/>
          </a:xfrm>
          <a:prstGeom prst="rect">
            <a:avLst/>
          </a:prstGeom>
          <a:noFill/>
        </p:spPr>
        <p:txBody>
          <a:bodyPr wrap="square" rtlCol="0">
            <a:spAutoFit/>
          </a:bodyPr>
          <a:lstStyle/>
          <a:p>
            <a:pPr algn="r"/>
            <a:r>
              <a:rPr lang="en-ZA" sz="1600" dirty="0">
                <a:solidFill>
                  <a:srgbClr val="E21937"/>
                </a:solidFill>
                <a:effectLst/>
                <a:latin typeface="+mj-lt"/>
                <a:ea typeface="Times New Roman" panose="02020603050405020304" pitchFamily="18" charset="0"/>
              </a:rPr>
              <a:t>@MySPU</a:t>
            </a:r>
            <a:endParaRPr lang="en-ZA" sz="1050" b="0" dirty="0">
              <a:solidFill>
                <a:srgbClr val="E21937"/>
              </a:solidFill>
              <a:latin typeface="+mj-lt"/>
            </a:endParaRPr>
          </a:p>
        </p:txBody>
      </p:sp>
      <p:sp>
        <p:nvSpPr>
          <p:cNvPr id="25" name="TextBox 24">
            <a:extLst>
              <a:ext uri="{FF2B5EF4-FFF2-40B4-BE49-F238E27FC236}">
                <a16:creationId xmlns:a16="http://schemas.microsoft.com/office/drawing/2014/main" id="{55D6E375-4213-4621-A3C7-839B95606431}"/>
              </a:ext>
            </a:extLst>
          </p:cNvPr>
          <p:cNvSpPr txBox="1"/>
          <p:nvPr userDrawn="1"/>
        </p:nvSpPr>
        <p:spPr>
          <a:xfrm>
            <a:off x="9737577" y="5497681"/>
            <a:ext cx="1863353" cy="338554"/>
          </a:xfrm>
          <a:prstGeom prst="rect">
            <a:avLst/>
          </a:prstGeom>
          <a:noFill/>
        </p:spPr>
        <p:txBody>
          <a:bodyPr wrap="square" rtlCol="0">
            <a:spAutoFit/>
          </a:bodyPr>
          <a:lstStyle/>
          <a:p>
            <a:pPr algn="r"/>
            <a:r>
              <a:rPr lang="en-ZA" sz="1600" dirty="0">
                <a:solidFill>
                  <a:srgbClr val="E21937"/>
                </a:solidFill>
                <a:effectLst/>
                <a:latin typeface="+mj-lt"/>
                <a:ea typeface="Times New Roman" panose="02020603050405020304" pitchFamily="18" charset="0"/>
              </a:rPr>
              <a:t>Sol Plaatje University</a:t>
            </a:r>
            <a:endParaRPr lang="en-ZA" sz="900" b="0" dirty="0">
              <a:solidFill>
                <a:srgbClr val="E21937"/>
              </a:solidFill>
              <a:latin typeface="+mj-lt"/>
            </a:endParaRPr>
          </a:p>
        </p:txBody>
      </p:sp>
    </p:spTree>
    <p:extLst>
      <p:ext uri="{BB962C8B-B14F-4D97-AF65-F5344CB8AC3E}">
        <p14:creationId xmlns:p14="http://schemas.microsoft.com/office/powerpoint/2010/main" val="5380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xt of Presenta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FC8028-C3E2-47D0-B5E8-5847C4BD7A83}"/>
              </a:ext>
            </a:extLst>
          </p:cNvPr>
          <p:cNvSpPr>
            <a:spLocks noGrp="1"/>
          </p:cNvSpPr>
          <p:nvPr>
            <p:ph type="title" hasCustomPrompt="1"/>
          </p:nvPr>
        </p:nvSpPr>
        <p:spPr>
          <a:xfrm>
            <a:off x="2032000" y="1127464"/>
            <a:ext cx="8128000" cy="847310"/>
          </a:xfrm>
        </p:spPr>
        <p:txBody>
          <a:bodyPr/>
          <a:lstStyle>
            <a:lvl1pPr>
              <a:defRPr/>
            </a:lvl1pPr>
          </a:lstStyle>
          <a:p>
            <a:r>
              <a:rPr lang="en-US" dirty="0"/>
              <a:t>Context/Table </a:t>
            </a:r>
            <a:endParaRPr lang="en-ZA" dirty="0"/>
          </a:p>
        </p:txBody>
      </p:sp>
      <p:sp>
        <p:nvSpPr>
          <p:cNvPr id="11" name="Table Placeholder 10">
            <a:extLst>
              <a:ext uri="{FF2B5EF4-FFF2-40B4-BE49-F238E27FC236}">
                <a16:creationId xmlns:a16="http://schemas.microsoft.com/office/drawing/2014/main" id="{AB592780-5194-4008-8DFB-80C592EE207C}"/>
              </a:ext>
            </a:extLst>
          </p:cNvPr>
          <p:cNvSpPr>
            <a:spLocks noGrp="1"/>
          </p:cNvSpPr>
          <p:nvPr>
            <p:ph type="tbl" sz="quarter" idx="10"/>
          </p:nvPr>
        </p:nvSpPr>
        <p:spPr>
          <a:xfrm>
            <a:off x="2032000" y="2272052"/>
            <a:ext cx="8128000" cy="755650"/>
          </a:xfrm>
        </p:spPr>
        <p:txBody>
          <a:bodyPr>
            <a:normAutofit/>
          </a:bodyPr>
          <a:lstStyle>
            <a:lvl1pPr>
              <a:defRPr sz="1800"/>
            </a:lvl1pPr>
          </a:lstStyle>
          <a:p>
            <a:endParaRPr lang="en-ZA" dirty="0"/>
          </a:p>
        </p:txBody>
      </p:sp>
    </p:spTree>
    <p:extLst>
      <p:ext uri="{BB962C8B-B14F-4D97-AF65-F5344CB8AC3E}">
        <p14:creationId xmlns:p14="http://schemas.microsoft.com/office/powerpoint/2010/main" val="20343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brea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F45E56-3E01-4253-98D4-7412B46657D1}"/>
              </a:ext>
            </a:extLst>
          </p:cNvPr>
          <p:cNvSpPr/>
          <p:nvPr userDrawn="1"/>
        </p:nvSpPr>
        <p:spPr>
          <a:xfrm>
            <a:off x="0" y="0"/>
            <a:ext cx="12192000" cy="6016752"/>
          </a:xfrm>
          <a:prstGeom prst="rect">
            <a:avLst/>
          </a:prstGeom>
          <a:solidFill>
            <a:srgbClr val="E21937"/>
          </a:solidFill>
          <a:ln>
            <a:solidFill>
              <a:srgbClr val="E2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D499795-2C7A-4E61-A691-DACB1A72A048}"/>
              </a:ext>
            </a:extLst>
          </p:cNvPr>
          <p:cNvSpPr>
            <a:spLocks noGrp="1"/>
          </p:cNvSpPr>
          <p:nvPr>
            <p:ph type="ctrTitle" hasCustomPrompt="1"/>
          </p:nvPr>
        </p:nvSpPr>
        <p:spPr>
          <a:xfrm>
            <a:off x="0" y="2785369"/>
            <a:ext cx="12192000" cy="1287262"/>
          </a:xfrm>
        </p:spPr>
        <p:txBody>
          <a:bodyPr anchor="b"/>
          <a:lstStyle>
            <a:lvl1pPr algn="ctr">
              <a:defRPr sz="6000">
                <a:solidFill>
                  <a:schemeClr val="bg1"/>
                </a:solidFill>
              </a:defRPr>
            </a:lvl1pPr>
          </a:lstStyle>
          <a:p>
            <a:r>
              <a:rPr lang="en-US" dirty="0"/>
              <a:t>Page break - Add text hear</a:t>
            </a:r>
            <a:endParaRPr lang="en-ZA" dirty="0"/>
          </a:p>
        </p:txBody>
      </p:sp>
    </p:spTree>
    <p:extLst>
      <p:ext uri="{BB962C8B-B14F-4D97-AF65-F5344CB8AC3E}">
        <p14:creationId xmlns:p14="http://schemas.microsoft.com/office/powerpoint/2010/main" val="338386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Page Brea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F45E56-3E01-4253-98D4-7412B46657D1}"/>
              </a:ext>
            </a:extLst>
          </p:cNvPr>
          <p:cNvSpPr/>
          <p:nvPr userDrawn="1"/>
        </p:nvSpPr>
        <p:spPr>
          <a:xfrm>
            <a:off x="0" y="0"/>
            <a:ext cx="12192000" cy="6858000"/>
          </a:xfrm>
          <a:prstGeom prst="rect">
            <a:avLst/>
          </a:prstGeom>
          <a:solidFill>
            <a:srgbClr val="E21937"/>
          </a:solidFill>
          <a:ln>
            <a:solidFill>
              <a:srgbClr val="E2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Rectangle 2">
            <a:extLst>
              <a:ext uri="{FF2B5EF4-FFF2-40B4-BE49-F238E27FC236}">
                <a16:creationId xmlns:a16="http://schemas.microsoft.com/office/drawing/2014/main" id="{75326C70-E3FD-48E7-B470-D2A58EB5D1D4}"/>
              </a:ext>
            </a:extLst>
          </p:cNvPr>
          <p:cNvSpPr/>
          <p:nvPr userDrawn="1"/>
        </p:nvSpPr>
        <p:spPr>
          <a:xfrm>
            <a:off x="399495" y="479394"/>
            <a:ext cx="11532093" cy="60812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D499795-2C7A-4E61-A691-DACB1A72A048}"/>
              </a:ext>
            </a:extLst>
          </p:cNvPr>
          <p:cNvSpPr>
            <a:spLocks noGrp="1"/>
          </p:cNvSpPr>
          <p:nvPr>
            <p:ph type="ctrTitle" hasCustomPrompt="1"/>
          </p:nvPr>
        </p:nvSpPr>
        <p:spPr>
          <a:xfrm>
            <a:off x="399495" y="2785369"/>
            <a:ext cx="11532094" cy="1287262"/>
          </a:xfrm>
        </p:spPr>
        <p:txBody>
          <a:bodyPr anchor="b"/>
          <a:lstStyle>
            <a:lvl1pPr algn="ctr">
              <a:defRPr sz="6000">
                <a:solidFill>
                  <a:schemeClr val="bg1"/>
                </a:solidFill>
              </a:defRPr>
            </a:lvl1pPr>
          </a:lstStyle>
          <a:p>
            <a:r>
              <a:rPr lang="en-US" dirty="0"/>
              <a:t>Page break - Add text hear</a:t>
            </a:r>
            <a:endParaRPr lang="en-ZA" dirty="0"/>
          </a:p>
        </p:txBody>
      </p:sp>
    </p:spTree>
    <p:extLst>
      <p:ext uri="{BB962C8B-B14F-4D97-AF65-F5344CB8AC3E}">
        <p14:creationId xmlns:p14="http://schemas.microsoft.com/office/powerpoint/2010/main" val="326475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B4B4C9F-9622-45AD-802B-7E82191374A1}"/>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9CFC8028-C3E2-47D0-B5E8-5847C4BD7A83}"/>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149811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FAFB5-7D41-4B28-BEF8-F0C427B5444B}"/>
              </a:ext>
            </a:extLst>
          </p:cNvPr>
          <p:cNvSpPr/>
          <p:nvPr userDrawn="1"/>
        </p:nvSpPr>
        <p:spPr>
          <a:xfrm>
            <a:off x="9729926" y="60831"/>
            <a:ext cx="2393620" cy="1624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Logo&#10;&#10;Description automatically generated">
            <a:extLst>
              <a:ext uri="{FF2B5EF4-FFF2-40B4-BE49-F238E27FC236}">
                <a16:creationId xmlns:a16="http://schemas.microsoft.com/office/drawing/2014/main" id="{1A8FC2FD-2ED9-4505-82D4-23A2128155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36" y="3915053"/>
            <a:ext cx="1075120" cy="1250708"/>
          </a:xfrm>
          <a:prstGeom prst="rect">
            <a:avLst/>
          </a:prstGeom>
        </p:spPr>
      </p:pic>
      <p:pic>
        <p:nvPicPr>
          <p:cNvPr id="7" name="Picture 6" descr="Logo&#10;&#10;Description automatically generated">
            <a:extLst>
              <a:ext uri="{FF2B5EF4-FFF2-40B4-BE49-F238E27FC236}">
                <a16:creationId xmlns:a16="http://schemas.microsoft.com/office/drawing/2014/main" id="{E9A3F63C-3C2E-45AC-B3D2-5C4D3F5D5D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4392" y="5289070"/>
            <a:ext cx="739808" cy="535722"/>
          </a:xfrm>
          <a:prstGeom prst="rect">
            <a:avLst/>
          </a:prstGeom>
        </p:spPr>
      </p:pic>
      <p:sp>
        <p:nvSpPr>
          <p:cNvPr id="9" name="Title 1">
            <a:extLst>
              <a:ext uri="{FF2B5EF4-FFF2-40B4-BE49-F238E27FC236}">
                <a16:creationId xmlns:a16="http://schemas.microsoft.com/office/drawing/2014/main" id="{D4AB72ED-46C7-4811-BEB7-B17CC30D0CF8}"/>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400792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4" name="Title 1">
            <a:extLst>
              <a:ext uri="{FF2B5EF4-FFF2-40B4-BE49-F238E27FC236}">
                <a16:creationId xmlns:a16="http://schemas.microsoft.com/office/drawing/2014/main" id="{41ECB0F1-FFE9-466B-8601-BF6D748174CF}"/>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190536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D34B-3469-473A-9137-1D0174D63FC7}"/>
              </a:ext>
            </a:extLst>
          </p:cNvPr>
          <p:cNvSpPr>
            <a:spLocks noGrp="1"/>
          </p:cNvSpPr>
          <p:nvPr>
            <p:ph type="title"/>
          </p:nvPr>
        </p:nvSpPr>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C540815A-FDD6-4278-8223-10E01656B005}"/>
              </a:ext>
            </a:extLst>
          </p:cNvPr>
          <p:cNvSpPr>
            <a:spLocks noGrp="1"/>
          </p:cNvSpPr>
          <p:nvPr>
            <p:ph idx="1"/>
          </p:nvPr>
        </p:nvSpPr>
        <p:spPr>
          <a:xfrm>
            <a:off x="882218" y="1589103"/>
            <a:ext cx="10427563" cy="40659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Slide Number Placeholder 5">
            <a:extLst>
              <a:ext uri="{FF2B5EF4-FFF2-40B4-BE49-F238E27FC236}">
                <a16:creationId xmlns:a16="http://schemas.microsoft.com/office/drawing/2014/main" id="{D19F3189-655E-4368-8A07-AA21C3E44EA4}"/>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Tree>
    <p:extLst>
      <p:ext uri="{BB962C8B-B14F-4D97-AF65-F5344CB8AC3E}">
        <p14:creationId xmlns:p14="http://schemas.microsoft.com/office/powerpoint/2010/main" val="272883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neric Tring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3" name="Picture 2" descr="A picture containing text&#10;&#10;Description automatically generated">
            <a:extLst>
              <a:ext uri="{FF2B5EF4-FFF2-40B4-BE49-F238E27FC236}">
                <a16:creationId xmlns:a16="http://schemas.microsoft.com/office/drawing/2014/main" id="{6BF4E5A7-44B8-4F05-A306-504E75D12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34" y="1890946"/>
            <a:ext cx="12164523" cy="4977247"/>
          </a:xfrm>
          <a:prstGeom prst="rect">
            <a:avLst/>
          </a:prstGeom>
        </p:spPr>
      </p:pic>
      <p:sp>
        <p:nvSpPr>
          <p:cNvPr id="5" name="Title 1">
            <a:extLst>
              <a:ext uri="{FF2B5EF4-FFF2-40B4-BE49-F238E27FC236}">
                <a16:creationId xmlns:a16="http://schemas.microsoft.com/office/drawing/2014/main" id="{C7B1FFBF-621F-4846-8230-5A211A4CCEE1}"/>
              </a:ext>
            </a:extLst>
          </p:cNvPr>
          <p:cNvSpPr>
            <a:spLocks noGrp="1"/>
          </p:cNvSpPr>
          <p:nvPr>
            <p:ph type="title"/>
          </p:nvPr>
        </p:nvSpPr>
        <p:spPr>
          <a:xfrm>
            <a:off x="838200" y="275209"/>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386741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t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spu.ac.za/"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FEA1D-78D2-4753-A611-EF610F82C276}"/>
              </a:ext>
            </a:extLst>
          </p:cNvPr>
          <p:cNvSpPr>
            <a:spLocks noGrp="1"/>
          </p:cNvSpPr>
          <p:nvPr>
            <p:ph type="title"/>
          </p:nvPr>
        </p:nvSpPr>
        <p:spPr>
          <a:xfrm>
            <a:off x="1631272" y="211836"/>
            <a:ext cx="9998475" cy="115802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6A86D2BA-88B4-4483-A7F4-8B25118E7632}"/>
              </a:ext>
            </a:extLst>
          </p:cNvPr>
          <p:cNvSpPr>
            <a:spLocks noGrp="1"/>
          </p:cNvSpPr>
          <p:nvPr>
            <p:ph type="body" idx="1"/>
          </p:nvPr>
        </p:nvSpPr>
        <p:spPr>
          <a:xfrm>
            <a:off x="452761" y="1679811"/>
            <a:ext cx="11176987" cy="40659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9" name="Picture 8">
            <a:hlinkClick r:id="rId20"/>
            <a:extLst>
              <a:ext uri="{FF2B5EF4-FFF2-40B4-BE49-F238E27FC236}">
                <a16:creationId xmlns:a16="http://schemas.microsoft.com/office/drawing/2014/main" id="{C3DFC3EB-A727-4438-A384-4E88FBBF1DB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8167" y="5745784"/>
            <a:ext cx="12253221" cy="1390467"/>
          </a:xfrm>
          <a:prstGeom prst="rect">
            <a:avLst/>
          </a:prstGeom>
        </p:spPr>
      </p:pic>
      <p:pic>
        <p:nvPicPr>
          <p:cNvPr id="13" name="Picture 12" descr="Logo, company name&#10;&#10;Description automatically generated">
            <a:extLst>
              <a:ext uri="{FF2B5EF4-FFF2-40B4-BE49-F238E27FC236}">
                <a16:creationId xmlns:a16="http://schemas.microsoft.com/office/drawing/2014/main" id="{BD5EB0BE-C88E-48F3-AECB-6015AED91D0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841" y="145254"/>
            <a:ext cx="1378256" cy="1291193"/>
          </a:xfrm>
          <a:prstGeom prst="rect">
            <a:avLst/>
          </a:prstGeom>
        </p:spPr>
      </p:pic>
    </p:spTree>
    <p:extLst>
      <p:ext uri="{BB962C8B-B14F-4D97-AF65-F5344CB8AC3E}">
        <p14:creationId xmlns:p14="http://schemas.microsoft.com/office/powerpoint/2010/main" val="76279673"/>
      </p:ext>
    </p:extLst>
  </p:cSld>
  <p:clrMap bg1="lt1" tx1="dk1" bg2="lt2" tx2="dk2" accent1="accent1" accent2="accent2" accent3="accent3" accent4="accent4" accent5="accent5" accent6="accent6" hlink="hlink" folHlink="folHlink"/>
  <p:sldLayoutIdLst>
    <p:sldLayoutId id="2147483660" r:id="rId1"/>
    <p:sldLayoutId id="2147483693" r:id="rId2"/>
    <p:sldLayoutId id="2147483659" r:id="rId3"/>
    <p:sldLayoutId id="2147483661" r:id="rId4"/>
    <p:sldLayoutId id="2147483658" r:id="rId5"/>
    <p:sldLayoutId id="2147483668" r:id="rId6"/>
    <p:sldLayoutId id="2147483654" r:id="rId7"/>
    <p:sldLayoutId id="2147483650" r:id="rId8"/>
    <p:sldLayoutId id="2147483663" r:id="rId9"/>
    <p:sldLayoutId id="2147483686" r:id="rId10"/>
    <p:sldLayoutId id="2147483687" r:id="rId11"/>
    <p:sldLayoutId id="2147483688" r:id="rId12"/>
    <p:sldLayoutId id="2147483689" r:id="rId13"/>
    <p:sldLayoutId id="2147483690" r:id="rId14"/>
    <p:sldLayoutId id="2147483691" r:id="rId15"/>
    <p:sldLayoutId id="2147483662"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rgbClr val="E2193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nockout HTF49-Liteweight"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nockout HTF49-Liteweight"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nockout HTF49-Liteweight"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nockout HTF49-Liteweight"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nockout HTF49-Litewe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197E7-CB8F-4B4A-81AB-3E58EB4E3930}"/>
              </a:ext>
            </a:extLst>
          </p:cNvPr>
          <p:cNvSpPr>
            <a:spLocks noGrp="1"/>
          </p:cNvSpPr>
          <p:nvPr>
            <p:ph type="title"/>
          </p:nvPr>
        </p:nvSpPr>
        <p:spPr/>
        <p:txBody>
          <a:bodyPr>
            <a:normAutofit/>
          </a:bodyPr>
          <a:lstStyle/>
          <a:p>
            <a:endParaRPr lang="en-ZA" dirty="0"/>
          </a:p>
        </p:txBody>
      </p:sp>
      <p:sp>
        <p:nvSpPr>
          <p:cNvPr id="3" name="Text Placeholder 2">
            <a:extLst>
              <a:ext uri="{FF2B5EF4-FFF2-40B4-BE49-F238E27FC236}">
                <a16:creationId xmlns:a16="http://schemas.microsoft.com/office/drawing/2014/main" id="{A727F1FC-22BA-4D39-97D8-C49AF6079B07}"/>
              </a:ext>
            </a:extLst>
          </p:cNvPr>
          <p:cNvSpPr>
            <a:spLocks noGrp="1"/>
          </p:cNvSpPr>
          <p:nvPr>
            <p:ph type="body" sz="half" idx="2"/>
          </p:nvPr>
        </p:nvSpPr>
        <p:spPr/>
        <p:txBody>
          <a:bodyPr/>
          <a:lstStyle/>
          <a:p>
            <a:r>
              <a:rPr kumimoji="0" lang="en-US" sz="4000" b="0" i="0" u="none" strike="noStrike" kern="1200" cap="none" spc="0" normalizeH="0" baseline="0" noProof="0" dirty="0">
                <a:ln>
                  <a:noFill/>
                </a:ln>
                <a:solidFill>
                  <a:srgbClr val="E21937"/>
                </a:solidFill>
                <a:effectLst/>
                <a:uLnTx/>
                <a:uFillTx/>
                <a:latin typeface="Knockout HTF52-Cruiserweight" pitchFamily="50" charset="0"/>
                <a:ea typeface="+mj-ea"/>
                <a:cs typeface="+mj-cs"/>
              </a:rPr>
              <a:t>Sefako Makgatho Health Sciences University Benchmarking Exercise</a:t>
            </a:r>
          </a:p>
          <a:p>
            <a:endParaRPr lang="en-ZA" sz="4000" dirty="0">
              <a:solidFill>
                <a:srgbClr val="E21937"/>
              </a:solidFill>
              <a:latin typeface="Knockout HTF52-Cruiserweight" pitchFamily="50" charset="0"/>
              <a:ea typeface="+mj-ea"/>
              <a:cs typeface="+mj-cs"/>
            </a:endParaRPr>
          </a:p>
          <a:p>
            <a:r>
              <a:rPr lang="en-ZA" sz="2400" b="1" u="sng" dirty="0">
                <a:latin typeface="Knockout HTF52-Cruiserweight" pitchFamily="50" charset="0"/>
                <a:ea typeface="+mj-ea"/>
                <a:cs typeface="+mj-cs"/>
              </a:rPr>
              <a:t>Presented by:</a:t>
            </a:r>
          </a:p>
          <a:p>
            <a:r>
              <a:rPr lang="en-ZA" sz="2000" b="1" dirty="0">
                <a:solidFill>
                  <a:srgbClr val="E21937"/>
                </a:solidFill>
                <a:latin typeface="Knockout HTF52-Cruiserweight" pitchFamily="50" charset="0"/>
                <a:ea typeface="+mj-ea"/>
                <a:cs typeface="+mj-cs"/>
              </a:rPr>
              <a:t>Ms Mosima Mehlape</a:t>
            </a:r>
          </a:p>
          <a:p>
            <a:r>
              <a:rPr lang="en-ZA" sz="2000" b="1" dirty="0">
                <a:solidFill>
                  <a:srgbClr val="E21937"/>
                </a:solidFill>
                <a:latin typeface="Knockout HTF52-Cruiserweight" pitchFamily="50" charset="0"/>
                <a:ea typeface="+mj-ea"/>
                <a:cs typeface="+mj-cs"/>
              </a:rPr>
              <a:t>Manager: Communication &amp; Marketing</a:t>
            </a:r>
            <a:endParaRPr lang="en-US" sz="2000" b="1" dirty="0">
              <a:solidFill>
                <a:srgbClr val="E21937"/>
              </a:solidFill>
              <a:latin typeface="Knockout HTF52-Cruiserweight" pitchFamily="50" charset="0"/>
              <a:ea typeface="+mj-ea"/>
              <a:cs typeface="+mj-cs"/>
            </a:endParaRPr>
          </a:p>
        </p:txBody>
      </p:sp>
      <p:pic>
        <p:nvPicPr>
          <p:cNvPr id="4" name="Picture 3" descr="cover.jpg">
            <a:extLst>
              <a:ext uri="{FF2B5EF4-FFF2-40B4-BE49-F238E27FC236}">
                <a16:creationId xmlns:a16="http://schemas.microsoft.com/office/drawing/2014/main" id="{CA52281F-C60B-4E13-96C9-952F75F3EAEB}"/>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00C2BC8-341D-4363-A9F3-79A78D1F4D95}"/>
              </a:ext>
            </a:extLst>
          </p:cNvPr>
          <p:cNvSpPr txBox="1"/>
          <p:nvPr/>
        </p:nvSpPr>
        <p:spPr>
          <a:xfrm>
            <a:off x="3027734" y="2602548"/>
            <a:ext cx="6172200" cy="4031873"/>
          </a:xfrm>
          <a:prstGeom prst="rect">
            <a:avLst/>
          </a:prstGeom>
          <a:noFill/>
        </p:spPr>
        <p:txBody>
          <a:bodyPr wrap="square">
            <a:spAutoFit/>
          </a:bodyPr>
          <a:lstStyle/>
          <a:p>
            <a:pPr marL="0" marR="0" lvl="0" indent="0" algn="r" rtl="0">
              <a:lnSpc>
                <a:spcPct val="100000"/>
              </a:lnSpc>
              <a:spcBef>
                <a:spcPts val="0"/>
              </a:spcBef>
              <a:spcAft>
                <a:spcPts val="0"/>
              </a:spcAft>
              <a:buNone/>
            </a:pPr>
            <a:r>
              <a:rPr lang="en-US" sz="2000" b="1" i="1" dirty="0">
                <a:solidFill>
                  <a:srgbClr val="FFFFFF"/>
                </a:solidFill>
                <a:latin typeface="Arial Black" panose="020B0A04020102020204" pitchFamily="34" charset="0"/>
                <a:ea typeface="Calibri"/>
                <a:cs typeface="Calibri"/>
                <a:sym typeface="Calibri"/>
              </a:rPr>
              <a:t>Student Media Induction</a:t>
            </a:r>
          </a:p>
          <a:p>
            <a:pPr marL="0" marR="0" lvl="0" indent="0" algn="r" rtl="0">
              <a:lnSpc>
                <a:spcPct val="100000"/>
              </a:lnSpc>
              <a:spcBef>
                <a:spcPts val="0"/>
              </a:spcBef>
              <a:spcAft>
                <a:spcPts val="0"/>
              </a:spcAft>
              <a:buNone/>
            </a:pPr>
            <a:r>
              <a:rPr lang="en-US" sz="2000" b="1" i="1" dirty="0">
                <a:solidFill>
                  <a:srgbClr val="FFFFFF"/>
                </a:solidFill>
                <a:latin typeface="Arial Black" panose="020B0A04020102020204" pitchFamily="34" charset="0"/>
                <a:ea typeface="Calibri"/>
                <a:cs typeface="Calibri"/>
                <a:sym typeface="Calibri"/>
              </a:rPr>
              <a:t>Department of Institutional Advancement (DIA)</a:t>
            </a: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r>
              <a:rPr lang="en-US" sz="2000" b="1" i="1" dirty="0" err="1">
                <a:solidFill>
                  <a:srgbClr val="FFFFFF"/>
                </a:solidFill>
                <a:latin typeface="Arial Black" panose="020B0A04020102020204" pitchFamily="34" charset="0"/>
                <a:ea typeface="Calibri"/>
                <a:cs typeface="Calibri"/>
                <a:sym typeface="Calibri"/>
              </a:rPr>
              <a:t>Ms</a:t>
            </a:r>
            <a:r>
              <a:rPr lang="en-US" sz="2000" b="1" i="1" dirty="0">
                <a:solidFill>
                  <a:srgbClr val="FFFFFF"/>
                </a:solidFill>
                <a:latin typeface="Arial Black" panose="020B0A04020102020204" pitchFamily="34" charset="0"/>
                <a:ea typeface="Calibri"/>
                <a:cs typeface="Calibri"/>
                <a:sym typeface="Calibri"/>
              </a:rPr>
              <a:t> M</a:t>
            </a:r>
            <a:r>
              <a:rPr lang="en-ZA" i="1" dirty="0" err="1">
                <a:solidFill>
                  <a:srgbClr val="FFFFFF"/>
                </a:solidFill>
                <a:latin typeface="Arial Black" panose="020B0A04020102020204" pitchFamily="34" charset="0"/>
                <a:ea typeface="Calibri"/>
                <a:cs typeface="Calibri"/>
                <a:sym typeface="Calibri"/>
              </a:rPr>
              <a:t>osima</a:t>
            </a:r>
            <a:r>
              <a:rPr lang="en-ZA" i="1" dirty="0">
                <a:solidFill>
                  <a:srgbClr val="FFFFFF"/>
                </a:solidFill>
                <a:latin typeface="Arial Black" panose="020B0A04020102020204" pitchFamily="34" charset="0"/>
                <a:ea typeface="Calibri"/>
                <a:cs typeface="Calibri"/>
                <a:sym typeface="Calibri"/>
              </a:rPr>
              <a:t> Mehlape</a:t>
            </a:r>
            <a:endParaRPr lang="en-ZA" sz="1800" b="0" i="1" u="none" strike="noStrike" cap="none"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r>
              <a:rPr lang="en-ZA" i="1" dirty="0">
                <a:solidFill>
                  <a:srgbClr val="FFFFFF"/>
                </a:solidFill>
                <a:latin typeface="Arial Black" panose="020B0A04020102020204" pitchFamily="34" charset="0"/>
                <a:cs typeface="Calibri"/>
                <a:sym typeface="Calibri"/>
              </a:rPr>
              <a:t>Manager: Communication &amp; Marketing</a:t>
            </a:r>
          </a:p>
          <a:p>
            <a:pPr marL="0" marR="0" lvl="0" indent="0" algn="r" rtl="0">
              <a:lnSpc>
                <a:spcPct val="100000"/>
              </a:lnSpc>
              <a:spcBef>
                <a:spcPts val="0"/>
              </a:spcBef>
              <a:spcAft>
                <a:spcPts val="0"/>
              </a:spcAft>
              <a:buNone/>
            </a:pPr>
            <a:r>
              <a:rPr lang="en-ZA" i="1" dirty="0">
                <a:solidFill>
                  <a:srgbClr val="FFFFFF"/>
                </a:solidFill>
                <a:latin typeface="Arial Black" panose="020B0A04020102020204" pitchFamily="34" charset="0"/>
                <a:cs typeface="Calibri"/>
                <a:sym typeface="Calibri"/>
              </a:rPr>
              <a:t>2 June</a:t>
            </a:r>
            <a:r>
              <a:rPr lang="en-ZA" sz="1800" i="1" dirty="0">
                <a:solidFill>
                  <a:srgbClr val="FFFFFF"/>
                </a:solidFill>
                <a:latin typeface="Arial Black" panose="020B0A04020102020204" pitchFamily="34" charset="0"/>
                <a:cs typeface="Calibri"/>
                <a:sym typeface="Calibri"/>
              </a:rPr>
              <a:t> </a:t>
            </a:r>
            <a:r>
              <a:rPr lang="en-ZA" i="1" dirty="0">
                <a:solidFill>
                  <a:srgbClr val="FFFFFF"/>
                </a:solidFill>
                <a:latin typeface="Arial Black" panose="020B0A04020102020204" pitchFamily="34" charset="0"/>
                <a:cs typeface="Calibri"/>
                <a:sym typeface="Calibri"/>
              </a:rPr>
              <a:t>2023</a:t>
            </a:r>
            <a:endParaRPr lang="en-ZA" sz="1800" i="1" dirty="0">
              <a:solidFill>
                <a:srgbClr val="FFFFFF"/>
              </a:solidFill>
              <a:latin typeface="Arial Black" panose="020B0A04020102020204" pitchFamily="34" charset="0"/>
              <a:cs typeface="Calibri"/>
              <a:sym typeface="Calibri"/>
            </a:endParaRPr>
          </a:p>
        </p:txBody>
      </p:sp>
      <p:pic>
        <p:nvPicPr>
          <p:cNvPr id="6" name="Picture 5" descr="A red and orange background with white text&#10;&#10;Description automatically generated">
            <a:extLst>
              <a:ext uri="{FF2B5EF4-FFF2-40B4-BE49-F238E27FC236}">
                <a16:creationId xmlns:a16="http://schemas.microsoft.com/office/drawing/2014/main" id="{AD349CD7-A3E3-1A8B-071A-FE14EED84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62" y="0"/>
            <a:ext cx="11847076" cy="6858000"/>
          </a:xfrm>
          <a:prstGeom prst="rect">
            <a:avLst/>
          </a:prstGeom>
        </p:spPr>
      </p:pic>
      <p:pic>
        <p:nvPicPr>
          <p:cNvPr id="7" name="Picture 6" descr="A red and orange background with white text&#10;&#10;Description automatically generated">
            <a:extLst>
              <a:ext uri="{FF2B5EF4-FFF2-40B4-BE49-F238E27FC236}">
                <a16:creationId xmlns:a16="http://schemas.microsoft.com/office/drawing/2014/main" id="{6962252D-D20F-087E-2456-455F47D6B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62" y="0"/>
            <a:ext cx="11847076" cy="6858000"/>
          </a:xfrm>
          <a:prstGeom prst="rect">
            <a:avLst/>
          </a:prstGeom>
        </p:spPr>
      </p:pic>
    </p:spTree>
    <p:extLst>
      <p:ext uri="{BB962C8B-B14F-4D97-AF65-F5344CB8AC3E}">
        <p14:creationId xmlns:p14="http://schemas.microsoft.com/office/powerpoint/2010/main" val="119761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a:bodyPr>
          <a:lstStyle/>
          <a:p>
            <a:r>
              <a:rPr lang="en-US" sz="3100" b="1" dirty="0"/>
              <a:t>SCHOOL OF EDUCATION</a:t>
            </a:r>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85000" lnSpcReduction="20000"/>
          </a:bodyPr>
          <a:lstStyle/>
          <a:p>
            <a:pPr marL="0" indent="0">
              <a:buNone/>
            </a:pPr>
            <a:r>
              <a:rPr lang="en-US" sz="2600" b="1" dirty="0">
                <a:latin typeface="+mj-lt"/>
              </a:rPr>
              <a:t>Q - </a:t>
            </a:r>
            <a:r>
              <a:rPr lang="en-US" sz="2600" b="1" dirty="0">
                <a:effectLst/>
                <a:latin typeface="+mj-lt"/>
                <a:ea typeface="Aptos" panose="020B0004020202020204" pitchFamily="34" charset="0"/>
              </a:rPr>
              <a:t>How long does it take to study towards a </a:t>
            </a:r>
            <a:r>
              <a:rPr lang="en-US" sz="2600" b="1" dirty="0" err="1">
                <a:effectLst/>
                <a:latin typeface="+mj-lt"/>
                <a:ea typeface="Aptos" panose="020B0004020202020204" pitchFamily="34" charset="0"/>
              </a:rPr>
              <a:t>BEd</a:t>
            </a:r>
            <a:r>
              <a:rPr lang="en-US" sz="2600" b="1" dirty="0">
                <a:effectLst/>
                <a:latin typeface="+mj-lt"/>
                <a:ea typeface="Aptos" panose="020B0004020202020204" pitchFamily="34" charset="0"/>
              </a:rPr>
              <a:t> degree?  </a:t>
            </a:r>
          </a:p>
          <a:p>
            <a:pPr marL="0" indent="0">
              <a:buNone/>
            </a:pPr>
            <a:r>
              <a:rPr lang="en-US" sz="2600" dirty="0">
                <a:effectLst/>
                <a:latin typeface="+mj-lt"/>
                <a:ea typeface="Aptos" panose="020B0004020202020204" pitchFamily="34" charset="0"/>
              </a:rPr>
              <a:t>It will take you four full years to complete a </a:t>
            </a:r>
            <a:r>
              <a:rPr lang="en-US" sz="2600" dirty="0" err="1">
                <a:effectLst/>
                <a:latin typeface="+mj-lt"/>
                <a:ea typeface="Aptos" panose="020B0004020202020204" pitchFamily="34" charset="0"/>
              </a:rPr>
              <a:t>BEd</a:t>
            </a:r>
            <a:r>
              <a:rPr lang="en-US" sz="2600" dirty="0">
                <a:effectLst/>
                <a:latin typeface="+mj-lt"/>
                <a:ea typeface="Aptos" panose="020B0004020202020204" pitchFamily="34" charset="0"/>
              </a:rPr>
              <a:t> degree</a:t>
            </a:r>
          </a:p>
          <a:p>
            <a:pPr marL="0" indent="0">
              <a:buNone/>
            </a:pPr>
            <a:endParaRPr lang="en-US" sz="2600" dirty="0">
              <a:effectLst/>
              <a:latin typeface="+mj-lt"/>
              <a:ea typeface="Aptos" panose="020B0004020202020204" pitchFamily="34" charset="0"/>
            </a:endParaRPr>
          </a:p>
          <a:p>
            <a:pPr marL="0" indent="0">
              <a:buNone/>
            </a:pPr>
            <a:r>
              <a:rPr lang="en-US" b="1" dirty="0">
                <a:latin typeface="+mj-lt"/>
              </a:rPr>
              <a:t>Q - </a:t>
            </a:r>
            <a:r>
              <a:rPr lang="en-US" b="1" dirty="0">
                <a:effectLst/>
                <a:latin typeface="+mj-lt"/>
                <a:ea typeface="Aptos" panose="020B0004020202020204" pitchFamily="34" charset="0"/>
              </a:rPr>
              <a:t>Can one specialize in only one teaching subject? </a:t>
            </a:r>
          </a:p>
          <a:p>
            <a:pPr marL="0" indent="0">
              <a:buNone/>
            </a:pPr>
            <a:r>
              <a:rPr lang="en-US" sz="2600" dirty="0">
                <a:effectLst/>
                <a:latin typeface="+mj-lt"/>
                <a:ea typeface="Aptos" panose="020B0004020202020204" pitchFamily="34" charset="0"/>
              </a:rPr>
              <a:t>A student can specialize in up to five teaching subjects. Depending on the degree that you are enrolled for, you could specialize in two, three, four or five teaching subjects. </a:t>
            </a:r>
          </a:p>
          <a:p>
            <a:pPr marL="0" indent="0">
              <a:buNone/>
            </a:pPr>
            <a:r>
              <a:rPr lang="en-US" sz="2600" dirty="0">
                <a:effectLst/>
                <a:latin typeface="+mj-lt"/>
                <a:ea typeface="Aptos" panose="020B0004020202020204" pitchFamily="34" charset="0"/>
              </a:rPr>
              <a:t> </a:t>
            </a:r>
          </a:p>
          <a:p>
            <a:pPr marL="0" indent="0">
              <a:buNone/>
            </a:pPr>
            <a:r>
              <a:rPr lang="en-US" b="1" dirty="0">
                <a:latin typeface="+mj-lt"/>
              </a:rPr>
              <a:t>Q - </a:t>
            </a:r>
            <a:r>
              <a:rPr lang="en-US" b="1" dirty="0">
                <a:effectLst/>
                <a:latin typeface="+mj-lt"/>
                <a:ea typeface="Aptos" panose="020B0004020202020204" pitchFamily="34" charset="0"/>
              </a:rPr>
              <a:t>Are there bursaries available for teaching?  </a:t>
            </a:r>
          </a:p>
          <a:p>
            <a:pPr marL="0" indent="0">
              <a:buNone/>
            </a:pPr>
            <a:r>
              <a:rPr lang="en-US" sz="2600" kern="100" dirty="0">
                <a:effectLst/>
                <a:latin typeface="+mj-lt"/>
                <a:ea typeface="Aptos" panose="020B0004020202020204" pitchFamily="34" charset="0"/>
                <a:cs typeface="Times New Roman" panose="02020603050405020304" pitchFamily="18" charset="0"/>
              </a:rPr>
              <a:t>Yes, there are various sources of funding available including FUNZA LUSHAKA and NSFAS. FUNZA LUSHAKA is a bursary scheme managed by the Department of Basic Education specifically meant for teaching students who specialize in mathematics and science related subjects. Kindly check these different websites for application dates.</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US" b="1" dirty="0">
              <a:latin typeface="+mj-lt"/>
            </a:endParaRPr>
          </a:p>
        </p:txBody>
      </p:sp>
    </p:spTree>
    <p:extLst>
      <p:ext uri="{BB962C8B-B14F-4D97-AF65-F5344CB8AC3E}">
        <p14:creationId xmlns:p14="http://schemas.microsoft.com/office/powerpoint/2010/main" val="209361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b="1" dirty="0">
                <a:latin typeface="+mj-lt"/>
              </a:rPr>
              <a:t>Q - </a:t>
            </a:r>
            <a:r>
              <a:rPr lang="en-US" b="1" kern="100" dirty="0">
                <a:effectLst/>
                <a:latin typeface="+mj-lt"/>
                <a:ea typeface="Aptos" panose="020B0004020202020204" pitchFamily="34" charset="0"/>
                <a:cs typeface="Times New Roman" panose="02020603050405020304" pitchFamily="18" charset="0"/>
              </a:rPr>
              <a:t>Will I be required to do teaching practice during the course of my degree?</a:t>
            </a:r>
            <a:endParaRPr lang="en-ZA" b="1" kern="100" dirty="0">
              <a:effectLst/>
              <a:latin typeface="+mj-lt"/>
              <a:ea typeface="Aptos" panose="020B0004020202020204" pitchFamily="34" charset="0"/>
              <a:cs typeface="Times New Roman" panose="02020603050405020304" pitchFamily="18" charset="0"/>
            </a:endParaRPr>
          </a:p>
          <a:p>
            <a:pPr marL="0" indent="0">
              <a:buNone/>
            </a:pPr>
            <a:r>
              <a:rPr lang="en-US" sz="2600" kern="100" dirty="0">
                <a:effectLst/>
                <a:latin typeface="Arial" panose="020B0604020202020204" pitchFamily="34" charset="0"/>
                <a:ea typeface="Aptos" panose="020B0004020202020204" pitchFamily="34" charset="0"/>
                <a:cs typeface="Times New Roman" panose="02020603050405020304" pitchFamily="18" charset="0"/>
              </a:rPr>
              <a:t>Yes, teaching practice is meant to give teaching students exposure to the classroom context. All teaching students will be placed at schools in order to observe experienced teachers teaching. From 3</a:t>
            </a:r>
            <a:r>
              <a:rPr lang="en-US" sz="2600" kern="100" baseline="30000" dirty="0">
                <a:effectLst/>
                <a:latin typeface="Arial" panose="020B0604020202020204" pitchFamily="34" charset="0"/>
                <a:ea typeface="Aptos" panose="020B0004020202020204" pitchFamily="34" charset="0"/>
                <a:cs typeface="Times New Roman" panose="02020603050405020304" pitchFamily="18" charset="0"/>
              </a:rPr>
              <a:t>rd</a:t>
            </a:r>
            <a:r>
              <a:rPr lang="en-US" sz="2600" kern="100" dirty="0">
                <a:effectLst/>
                <a:latin typeface="Arial" panose="020B0604020202020204" pitchFamily="34" charset="0"/>
                <a:ea typeface="Aptos" panose="020B0004020202020204" pitchFamily="34" charset="0"/>
                <a:cs typeface="Times New Roman" panose="02020603050405020304" pitchFamily="18" charset="0"/>
              </a:rPr>
              <a:t> and 4</a:t>
            </a:r>
            <a:r>
              <a:rPr lang="en-US" sz="2600" kern="1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2600" kern="100" dirty="0">
                <a:effectLst/>
                <a:latin typeface="Arial" panose="020B0604020202020204" pitchFamily="34" charset="0"/>
                <a:ea typeface="Aptos" panose="020B0004020202020204" pitchFamily="34" charset="0"/>
                <a:cs typeface="Times New Roman" panose="02020603050405020304" pitchFamily="18" charset="0"/>
              </a:rPr>
              <a:t> year onwards, you will offer lessons yourself to learners. </a:t>
            </a:r>
            <a:endParaRPr lang="en-ZA"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b="1" dirty="0">
              <a:latin typeface="+mj-lt"/>
            </a:endParaRPr>
          </a:p>
        </p:txBody>
      </p:sp>
    </p:spTree>
    <p:extLst>
      <p:ext uri="{BB962C8B-B14F-4D97-AF65-F5344CB8AC3E}">
        <p14:creationId xmlns:p14="http://schemas.microsoft.com/office/powerpoint/2010/main" val="331133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b="1" dirty="0">
                <a:latin typeface="+mj-lt"/>
              </a:rPr>
              <a:t>Q - </a:t>
            </a:r>
            <a:r>
              <a:rPr lang="en-US" b="1" kern="100" dirty="0">
                <a:effectLst/>
                <a:latin typeface="Arial" panose="020B0604020202020204" pitchFamily="34" charset="0"/>
                <a:ea typeface="Aptos" panose="020B0004020202020204" pitchFamily="34" charset="0"/>
                <a:cs typeface="Times New Roman" panose="02020603050405020304" pitchFamily="18" charset="0"/>
              </a:rPr>
              <a:t>How to I decide my specializing subjects</a:t>
            </a:r>
            <a:r>
              <a:rPr lang="en-US" sz="1800" b="1" kern="100" dirty="0">
                <a:effectLst/>
                <a:latin typeface="Arial" panose="020B0604020202020204" pitchFamily="34" charset="0"/>
                <a:ea typeface="Aptos" panose="020B0004020202020204" pitchFamily="34" charset="0"/>
                <a:cs typeface="Times New Roman" panose="02020603050405020304" pitchFamily="18" charset="0"/>
              </a:rPr>
              <a:t>? </a:t>
            </a:r>
            <a:endParaRPr lang="en-ZA"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600" dirty="0">
                <a:effectLst/>
                <a:latin typeface="+mj-lt"/>
                <a:ea typeface="Aptos" panose="020B0004020202020204" pitchFamily="34" charset="0"/>
              </a:rPr>
              <a:t>Your specializing subjects are based on the subjects you passed in grade 12.  In other words, if you want to specialize in pure Mathematics, you would have needed to do pure Mathematics at school.  </a:t>
            </a:r>
          </a:p>
          <a:p>
            <a:pPr marL="0" indent="0">
              <a:buNone/>
            </a:pPr>
            <a:endParaRPr lang="en-US" sz="2600" b="1" dirty="0">
              <a:latin typeface="+mj-lt"/>
            </a:endParaRPr>
          </a:p>
          <a:p>
            <a:pPr marL="0" indent="0">
              <a:buNone/>
            </a:pPr>
            <a:r>
              <a:rPr lang="en-US" b="1" dirty="0">
                <a:effectLst/>
                <a:latin typeface="+mj-lt"/>
                <a:ea typeface="Aptos" panose="020B0004020202020204" pitchFamily="34" charset="0"/>
              </a:rPr>
              <a:t>Q - Which grades does </a:t>
            </a:r>
            <a:r>
              <a:rPr lang="en-US" b="1" dirty="0" err="1">
                <a:effectLst/>
                <a:latin typeface="+mj-lt"/>
                <a:ea typeface="Aptos" panose="020B0004020202020204" pitchFamily="34" charset="0"/>
              </a:rPr>
              <a:t>BEd</a:t>
            </a:r>
            <a:r>
              <a:rPr lang="en-US" b="1" dirty="0">
                <a:effectLst/>
                <a:latin typeface="+mj-lt"/>
                <a:ea typeface="Aptos" panose="020B0004020202020204" pitchFamily="34" charset="0"/>
              </a:rPr>
              <a:t> Foundation Phase train you to teach?  </a:t>
            </a:r>
          </a:p>
          <a:p>
            <a:pPr marL="0" indent="0">
              <a:buNone/>
            </a:pPr>
            <a:r>
              <a:rPr lang="en-US" sz="2600" dirty="0" err="1">
                <a:effectLst/>
                <a:latin typeface="+mj-lt"/>
                <a:ea typeface="Aptos" panose="020B0004020202020204" pitchFamily="34" charset="0"/>
              </a:rPr>
              <a:t>BEd</a:t>
            </a:r>
            <a:r>
              <a:rPr lang="en-US" sz="2600" dirty="0">
                <a:effectLst/>
                <a:latin typeface="+mj-lt"/>
                <a:ea typeface="Aptos" panose="020B0004020202020204" pitchFamily="34" charset="0"/>
              </a:rPr>
              <a:t> Foundation Phase trains you to teach grades R, 1, 2 &amp; 3. </a:t>
            </a:r>
            <a:endParaRPr lang="en-US" sz="2600" b="1" dirty="0">
              <a:latin typeface="+mj-lt"/>
            </a:endParaRPr>
          </a:p>
        </p:txBody>
      </p:sp>
    </p:spTree>
    <p:extLst>
      <p:ext uri="{BB962C8B-B14F-4D97-AF65-F5344CB8AC3E}">
        <p14:creationId xmlns:p14="http://schemas.microsoft.com/office/powerpoint/2010/main" val="65152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92500" lnSpcReduction="20000"/>
          </a:bodyPr>
          <a:lstStyle/>
          <a:p>
            <a:pPr marL="0" indent="0">
              <a:buNone/>
            </a:pPr>
            <a:r>
              <a:rPr lang="en-US" b="1" dirty="0">
                <a:latin typeface="+mj-lt"/>
              </a:rPr>
              <a:t>Q - </a:t>
            </a:r>
            <a:r>
              <a:rPr lang="en-US" b="1" dirty="0">
                <a:effectLst/>
                <a:latin typeface="Arial" panose="020B0604020202020204" pitchFamily="34" charset="0"/>
                <a:ea typeface="Aptos" panose="020B0004020202020204" pitchFamily="34" charset="0"/>
              </a:rPr>
              <a:t>Which grades does </a:t>
            </a:r>
            <a:r>
              <a:rPr lang="en-US" b="1" dirty="0" err="1">
                <a:effectLst/>
                <a:latin typeface="Arial" panose="020B0604020202020204" pitchFamily="34" charset="0"/>
                <a:ea typeface="Aptos" panose="020B0004020202020204" pitchFamily="34" charset="0"/>
              </a:rPr>
              <a:t>BEd</a:t>
            </a:r>
            <a:r>
              <a:rPr lang="en-US" b="1" dirty="0">
                <a:effectLst/>
                <a:latin typeface="Arial" panose="020B0604020202020204" pitchFamily="34" charset="0"/>
                <a:ea typeface="Aptos" panose="020B0004020202020204" pitchFamily="34" charset="0"/>
              </a:rPr>
              <a:t> Intermediate Phase train you to teach?  </a:t>
            </a:r>
          </a:p>
          <a:p>
            <a:pPr marL="0" indent="0">
              <a:buNone/>
            </a:pPr>
            <a:r>
              <a:rPr lang="en-US" sz="2600" dirty="0">
                <a:effectLst/>
                <a:latin typeface="+mj-lt"/>
                <a:ea typeface="Aptos" panose="020B0004020202020204" pitchFamily="34" charset="0"/>
              </a:rPr>
              <a:t>Intermediate phase at school refers to grades 4 to 6. If you do a </a:t>
            </a:r>
            <a:r>
              <a:rPr lang="en-US" sz="2600" dirty="0" err="1">
                <a:effectLst/>
                <a:latin typeface="+mj-lt"/>
                <a:ea typeface="Aptos" panose="020B0004020202020204" pitchFamily="34" charset="0"/>
              </a:rPr>
              <a:t>BEd</a:t>
            </a:r>
            <a:r>
              <a:rPr lang="en-US" sz="2600" dirty="0">
                <a:effectLst/>
                <a:latin typeface="+mj-lt"/>
                <a:ea typeface="Aptos" panose="020B0004020202020204" pitchFamily="34" charset="0"/>
              </a:rPr>
              <a:t> Intermediate Phase, you will teach grade 4 to 6 learners.  </a:t>
            </a:r>
          </a:p>
          <a:p>
            <a:pPr marL="0" indent="0">
              <a:buNone/>
            </a:pPr>
            <a:endParaRPr lang="en-US" sz="2600" dirty="0">
              <a:effectLst/>
              <a:latin typeface="+mj-lt"/>
              <a:ea typeface="Aptos" panose="020B0004020202020204" pitchFamily="34" charset="0"/>
            </a:endParaRPr>
          </a:p>
          <a:p>
            <a:pPr marL="0" indent="0">
              <a:buNone/>
            </a:pPr>
            <a:r>
              <a:rPr lang="en-US" b="1" dirty="0">
                <a:latin typeface="+mj-lt"/>
              </a:rPr>
              <a:t>Q - </a:t>
            </a:r>
            <a:r>
              <a:rPr lang="en-US" b="1" kern="100" dirty="0">
                <a:effectLst/>
                <a:latin typeface="+mj-lt"/>
                <a:ea typeface="Aptos" panose="020B0004020202020204" pitchFamily="34" charset="0"/>
                <a:cs typeface="Times New Roman" panose="02020603050405020304" pitchFamily="18" charset="0"/>
              </a:rPr>
              <a:t>What does </a:t>
            </a:r>
            <a:r>
              <a:rPr lang="en-US" b="1" kern="100" dirty="0" err="1">
                <a:effectLst/>
                <a:latin typeface="+mj-lt"/>
                <a:ea typeface="Aptos" panose="020B0004020202020204" pitchFamily="34" charset="0"/>
                <a:cs typeface="Times New Roman" panose="02020603050405020304" pitchFamily="18" charset="0"/>
              </a:rPr>
              <a:t>BEd</a:t>
            </a:r>
            <a:r>
              <a:rPr lang="en-US" b="1" kern="100" dirty="0">
                <a:effectLst/>
                <a:latin typeface="+mj-lt"/>
                <a:ea typeface="Aptos" panose="020B0004020202020204" pitchFamily="34" charset="0"/>
                <a:cs typeface="Times New Roman" panose="02020603050405020304" pitchFamily="18" charset="0"/>
              </a:rPr>
              <a:t> (SP) Senior Phase and Further Education and Training Phase (FET) refer to?  </a:t>
            </a:r>
          </a:p>
          <a:p>
            <a:pPr marL="0" indent="0">
              <a:buNone/>
            </a:pPr>
            <a:endParaRPr lang="en-US" b="1" kern="100" dirty="0">
              <a:effectLst/>
              <a:latin typeface="+mj-lt"/>
              <a:ea typeface="Aptos" panose="020B0004020202020204" pitchFamily="34" charset="0"/>
              <a:cs typeface="Times New Roman" panose="02020603050405020304" pitchFamily="18" charset="0"/>
            </a:endParaRPr>
          </a:p>
          <a:p>
            <a:pPr marL="0" indent="0">
              <a:buNone/>
            </a:pPr>
            <a:r>
              <a:rPr lang="en-US" sz="2600" kern="100" dirty="0">
                <a:effectLst/>
                <a:latin typeface="+mj-lt"/>
                <a:ea typeface="Aptos" panose="020B0004020202020204" pitchFamily="34" charset="0"/>
                <a:cs typeface="Times New Roman" panose="02020603050405020304" pitchFamily="18" charset="0"/>
              </a:rPr>
              <a:t>Senior Phase refers to grades 8 and 9 teaching. Further Education and Training Phase refers to grades 10, 11 and 12 teaching. Therefore, if you pursue a </a:t>
            </a:r>
            <a:r>
              <a:rPr lang="en-US" sz="2600" kern="100" dirty="0" err="1">
                <a:effectLst/>
                <a:latin typeface="+mj-lt"/>
                <a:ea typeface="Aptos" panose="020B0004020202020204" pitchFamily="34" charset="0"/>
                <a:cs typeface="Times New Roman" panose="02020603050405020304" pitchFamily="18" charset="0"/>
              </a:rPr>
              <a:t>BEd</a:t>
            </a:r>
            <a:r>
              <a:rPr lang="en-US" sz="2600" kern="100" dirty="0">
                <a:effectLst/>
                <a:latin typeface="+mj-lt"/>
                <a:ea typeface="Aptos" panose="020B0004020202020204" pitchFamily="34" charset="0"/>
                <a:cs typeface="Times New Roman" panose="02020603050405020304" pitchFamily="18" charset="0"/>
              </a:rPr>
              <a:t> SP &amp; FET degree you would be in a position to teach subjects to students at high school.</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ZA" sz="2600"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560433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92500" lnSpcReduction="10000"/>
          </a:bodyPr>
          <a:lstStyle/>
          <a:p>
            <a:pPr marL="0" indent="0">
              <a:buNone/>
            </a:pPr>
            <a:r>
              <a:rPr lang="en-US" b="1" dirty="0">
                <a:latin typeface="+mj-lt"/>
              </a:rPr>
              <a:t>Q - </a:t>
            </a:r>
            <a:r>
              <a:rPr lang="en-US" b="1" kern="100" dirty="0">
                <a:effectLst/>
                <a:latin typeface="+mj-lt"/>
                <a:ea typeface="Aptos" panose="020B0004020202020204" pitchFamily="34" charset="0"/>
                <a:cs typeface="Times New Roman" panose="02020603050405020304" pitchFamily="18" charset="0"/>
              </a:rPr>
              <a:t>What does </a:t>
            </a:r>
            <a:r>
              <a:rPr lang="en-US" b="1" kern="100" dirty="0" err="1">
                <a:effectLst/>
                <a:latin typeface="+mj-lt"/>
                <a:ea typeface="Aptos" panose="020B0004020202020204" pitchFamily="34" charset="0"/>
                <a:cs typeface="Times New Roman" panose="02020603050405020304" pitchFamily="18" charset="0"/>
              </a:rPr>
              <a:t>BEd</a:t>
            </a:r>
            <a:r>
              <a:rPr lang="en-US" b="1" kern="100" dirty="0">
                <a:effectLst/>
                <a:latin typeface="+mj-lt"/>
                <a:ea typeface="Aptos" panose="020B0004020202020204" pitchFamily="34" charset="0"/>
                <a:cs typeface="Times New Roman" panose="02020603050405020304" pitchFamily="18" charset="0"/>
              </a:rPr>
              <a:t> (SP) Senior Phase and Further Education and Training Phase (FET) refer to?  </a:t>
            </a:r>
          </a:p>
          <a:p>
            <a:pPr marL="0" indent="0">
              <a:buNone/>
            </a:pPr>
            <a:r>
              <a:rPr lang="en-US" sz="2600" kern="100" dirty="0">
                <a:effectLst/>
                <a:latin typeface="+mj-lt"/>
                <a:ea typeface="Aptos" panose="020B0004020202020204" pitchFamily="34" charset="0"/>
                <a:cs typeface="Times New Roman" panose="02020603050405020304" pitchFamily="18" charset="0"/>
              </a:rPr>
              <a:t>Senior Phase refers to grades 8 and 9 teaching. Further Education and Training Phase refers to grades 10, 11 and 12 teaching. Therefore, if you pursue a </a:t>
            </a:r>
            <a:r>
              <a:rPr lang="en-US" sz="2600" kern="100" dirty="0" err="1">
                <a:effectLst/>
                <a:latin typeface="+mj-lt"/>
                <a:ea typeface="Aptos" panose="020B0004020202020204" pitchFamily="34" charset="0"/>
                <a:cs typeface="Times New Roman" panose="02020603050405020304" pitchFamily="18" charset="0"/>
              </a:rPr>
              <a:t>BEd</a:t>
            </a:r>
            <a:r>
              <a:rPr lang="en-US" sz="2600" kern="100" dirty="0">
                <a:effectLst/>
                <a:latin typeface="+mj-lt"/>
                <a:ea typeface="Aptos" panose="020B0004020202020204" pitchFamily="34" charset="0"/>
                <a:cs typeface="Times New Roman" panose="02020603050405020304" pitchFamily="18" charset="0"/>
              </a:rPr>
              <a:t> SP &amp; FET degree you would be in a position to teach subjects to students at high school</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p>
          <a:p>
            <a:pPr marL="0" indent="0">
              <a:buNone/>
            </a:pP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ZA" b="1" kern="100" dirty="0">
                <a:effectLst/>
                <a:latin typeface="+mj-lt"/>
                <a:ea typeface="Aptos" panose="020B0004020202020204" pitchFamily="34" charset="0"/>
                <a:cs typeface="Times New Roman" panose="02020603050405020304" pitchFamily="18" charset="0"/>
              </a:rPr>
              <a:t>Q- </a:t>
            </a:r>
            <a:r>
              <a:rPr lang="en-US" b="1" kern="100" dirty="0">
                <a:effectLst/>
                <a:latin typeface="Arial" panose="020B0604020202020204" pitchFamily="34" charset="0"/>
                <a:ea typeface="Aptos" panose="020B0004020202020204" pitchFamily="34" charset="0"/>
                <a:cs typeface="Times New Roman" panose="02020603050405020304" pitchFamily="18" charset="0"/>
              </a:rPr>
              <a:t>Would I be in a position to start teaching immediately after completing my studies?  </a:t>
            </a:r>
          </a:p>
          <a:p>
            <a:pPr marL="0" indent="0">
              <a:buNone/>
            </a:pPr>
            <a:r>
              <a:rPr lang="en-US" sz="2600" kern="100" dirty="0">
                <a:effectLst/>
                <a:latin typeface="+mj-lt"/>
                <a:ea typeface="Aptos" panose="020B0004020202020204" pitchFamily="34" charset="0"/>
                <a:cs typeface="Times New Roman" panose="02020603050405020304" pitchFamily="18" charset="0"/>
              </a:rPr>
              <a:t>Yes, most teaching students get employed very fast after they have completed their degree. They therefore start teaching immediately the following year after completing their degree. </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100945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b="1" dirty="0">
                <a:latin typeface="+mj-lt"/>
              </a:rPr>
              <a:t>Q -</a:t>
            </a:r>
            <a:r>
              <a:rPr lang="en-US" b="1" kern="100" dirty="0">
                <a:effectLst/>
                <a:latin typeface="+mj-lt"/>
                <a:ea typeface="Aptos" panose="020B0004020202020204" pitchFamily="34" charset="0"/>
                <a:cs typeface="Times New Roman" panose="02020603050405020304" pitchFamily="18" charset="0"/>
              </a:rPr>
              <a:t> What are the requirements to complete my degree?  </a:t>
            </a:r>
          </a:p>
          <a:p>
            <a:pPr marL="0" indent="0">
              <a:buNone/>
            </a:pPr>
            <a:r>
              <a:rPr lang="en-US" sz="2600" kern="100" dirty="0">
                <a:effectLst/>
                <a:latin typeface="+mj-lt"/>
                <a:ea typeface="Aptos" panose="020B0004020202020204" pitchFamily="34" charset="0"/>
                <a:cs typeface="Times New Roman" panose="02020603050405020304" pitchFamily="18" charset="0"/>
              </a:rPr>
              <a:t>You would graduate after four years only if you have passed all your modules/subjects at university in 1</a:t>
            </a:r>
            <a:r>
              <a:rPr lang="en-US" sz="2600" kern="100" baseline="30000" dirty="0">
                <a:effectLst/>
                <a:latin typeface="+mj-lt"/>
                <a:ea typeface="Aptos" panose="020B0004020202020204" pitchFamily="34" charset="0"/>
                <a:cs typeface="Times New Roman" panose="02020603050405020304" pitchFamily="18" charset="0"/>
              </a:rPr>
              <a:t>st</a:t>
            </a:r>
            <a:r>
              <a:rPr lang="en-US" sz="2600" kern="100" dirty="0">
                <a:effectLst/>
                <a:latin typeface="+mj-lt"/>
                <a:ea typeface="Aptos" panose="020B0004020202020204" pitchFamily="34" charset="0"/>
                <a:cs typeface="Times New Roman" panose="02020603050405020304" pitchFamily="18" charset="0"/>
              </a:rPr>
              <a:t> year, 2</a:t>
            </a:r>
            <a:r>
              <a:rPr lang="en-US" sz="2600" kern="100" baseline="30000" dirty="0">
                <a:effectLst/>
                <a:latin typeface="+mj-lt"/>
                <a:ea typeface="Aptos" panose="020B0004020202020204" pitchFamily="34" charset="0"/>
                <a:cs typeface="Times New Roman" panose="02020603050405020304" pitchFamily="18" charset="0"/>
              </a:rPr>
              <a:t>nd</a:t>
            </a:r>
            <a:r>
              <a:rPr lang="en-US" sz="2600" kern="100" dirty="0">
                <a:effectLst/>
                <a:latin typeface="+mj-lt"/>
                <a:ea typeface="Aptos" panose="020B0004020202020204" pitchFamily="34" charset="0"/>
                <a:cs typeface="Times New Roman" panose="02020603050405020304" pitchFamily="18" charset="0"/>
              </a:rPr>
              <a:t> year, 3</a:t>
            </a:r>
            <a:r>
              <a:rPr lang="en-US" sz="2600" kern="100" baseline="30000" dirty="0">
                <a:effectLst/>
                <a:latin typeface="+mj-lt"/>
                <a:ea typeface="Aptos" panose="020B0004020202020204" pitchFamily="34" charset="0"/>
                <a:cs typeface="Times New Roman" panose="02020603050405020304" pitchFamily="18" charset="0"/>
              </a:rPr>
              <a:t>rd</a:t>
            </a:r>
            <a:r>
              <a:rPr lang="en-US" sz="2600" kern="100" dirty="0">
                <a:effectLst/>
                <a:latin typeface="+mj-lt"/>
                <a:ea typeface="Aptos" panose="020B0004020202020204" pitchFamily="34" charset="0"/>
                <a:cs typeface="Times New Roman" panose="02020603050405020304" pitchFamily="18" charset="0"/>
              </a:rPr>
              <a:t> year and 4</a:t>
            </a:r>
            <a:r>
              <a:rPr lang="en-US" sz="2600" kern="100" baseline="30000" dirty="0">
                <a:effectLst/>
                <a:latin typeface="+mj-lt"/>
                <a:ea typeface="Aptos" panose="020B0004020202020204" pitchFamily="34" charset="0"/>
                <a:cs typeface="Times New Roman" panose="02020603050405020304" pitchFamily="18" charset="0"/>
              </a:rPr>
              <a:t>th</a:t>
            </a:r>
            <a:r>
              <a:rPr lang="en-US" sz="2600" kern="100" dirty="0">
                <a:effectLst/>
                <a:latin typeface="+mj-lt"/>
                <a:ea typeface="Aptos" panose="020B0004020202020204" pitchFamily="34" charset="0"/>
                <a:cs typeface="Times New Roman" panose="02020603050405020304" pitchFamily="18" charset="0"/>
              </a:rPr>
              <a:t> year. If you have any module outstanding at the end of your final year, you cannot graduate and need to return for a 5</a:t>
            </a:r>
            <a:r>
              <a:rPr lang="en-US" sz="2600" kern="100" baseline="30000" dirty="0">
                <a:effectLst/>
                <a:latin typeface="+mj-lt"/>
                <a:ea typeface="Aptos" panose="020B0004020202020204" pitchFamily="34" charset="0"/>
                <a:cs typeface="Times New Roman" panose="02020603050405020304" pitchFamily="18" charset="0"/>
              </a:rPr>
              <a:t>th</a:t>
            </a:r>
            <a:r>
              <a:rPr lang="en-US" sz="2600" kern="100" dirty="0">
                <a:effectLst/>
                <a:latin typeface="+mj-lt"/>
                <a:ea typeface="Aptos" panose="020B0004020202020204" pitchFamily="34" charset="0"/>
                <a:cs typeface="Times New Roman" panose="02020603050405020304" pitchFamily="18" charset="0"/>
              </a:rPr>
              <a:t> year. Always ask guidance from administrative staff during registration to make sure you are registered for all modules in a particular year. </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ZA" sz="2600" b="1" kern="100" dirty="0">
              <a:effectLst/>
              <a:latin typeface="+mj-lt"/>
              <a:ea typeface="Aptos" panose="020B0004020202020204" pitchFamily="34" charset="0"/>
              <a:cs typeface="Times New Roman" panose="02020603050405020304" pitchFamily="18" charset="0"/>
            </a:endParaRPr>
          </a:p>
          <a:p>
            <a:pPr marL="0" indent="0">
              <a:buNone/>
            </a:pP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1440815963"/>
      </p:ext>
    </p:extLst>
  </p:cSld>
  <p:clrMapOvr>
    <a:masterClrMapping/>
  </p:clrMapOvr>
</p:sld>
</file>

<file path=ppt/theme/theme1.xml><?xml version="1.0" encoding="utf-8"?>
<a:theme xmlns:a="http://schemas.openxmlformats.org/drawingml/2006/main" name="Sol Plaatje University Main Slides">
  <a:themeElements>
    <a:clrScheme name="SPU Pantone Colours">
      <a:dk1>
        <a:sysClr val="windowText" lastClr="000000"/>
      </a:dk1>
      <a:lt1>
        <a:sysClr val="window" lastClr="FFFFFF"/>
      </a:lt1>
      <a:dk2>
        <a:srgbClr val="07074F"/>
      </a:dk2>
      <a:lt2>
        <a:srgbClr val="FFD3B3"/>
      </a:lt2>
      <a:accent1>
        <a:srgbClr val="C00000"/>
      </a:accent1>
      <a:accent2>
        <a:srgbClr val="EE5921"/>
      </a:accent2>
      <a:accent3>
        <a:srgbClr val="0070C0"/>
      </a:accent3>
      <a:accent4>
        <a:srgbClr val="6B8E23"/>
      </a:accent4>
      <a:accent5>
        <a:srgbClr val="FB4F14"/>
      </a:accent5>
      <a:accent6>
        <a:srgbClr val="0000FF"/>
      </a:accent6>
      <a:hlink>
        <a:srgbClr val="FF0000"/>
      </a:hlink>
      <a:folHlink>
        <a:srgbClr val="C00000"/>
      </a:folHlink>
    </a:clrScheme>
    <a:fontScheme name="Custom 2">
      <a:majorFont>
        <a:latin typeface="Knockout HTF49-Litewe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0520365-041b-42d4-b6f9-67ae5641d6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721E5F22DFFB4AAA1459285A8A146F" ma:contentTypeVersion="8" ma:contentTypeDescription="Create a new document." ma:contentTypeScope="" ma:versionID="dc45c5806133591c878aede0497b705a">
  <xsd:schema xmlns:xsd="http://www.w3.org/2001/XMLSchema" xmlns:xs="http://www.w3.org/2001/XMLSchema" xmlns:p="http://schemas.microsoft.com/office/2006/metadata/properties" xmlns:ns3="90520365-041b-42d4-b6f9-67ae5641d67b" xmlns:ns4="f9441197-c3b9-4150-9a20-a830e7209f62" targetNamespace="http://schemas.microsoft.com/office/2006/metadata/properties" ma:root="true" ma:fieldsID="eb281b75775e3ee077d90d5386bd5173" ns3:_="" ns4:_="">
    <xsd:import namespace="90520365-041b-42d4-b6f9-67ae5641d67b"/>
    <xsd:import namespace="f9441197-c3b9-4150-9a20-a830e7209f6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520365-041b-42d4-b6f9-67ae5641d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41197-c3b9-4150-9a20-a830e7209f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A9BEBD-D1B1-4269-B4FB-7E69906C3088}">
  <ds:schemaRefs>
    <ds:schemaRef ds:uri="f9441197-c3b9-4150-9a20-a830e7209f62"/>
    <ds:schemaRef ds:uri="http://purl.org/dc/terms/"/>
    <ds:schemaRef ds:uri="90520365-041b-42d4-b6f9-67ae5641d67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4809D09-5DA5-4106-A2AF-2C1673510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520365-041b-42d4-b6f9-67ae5641d67b"/>
    <ds:schemaRef ds:uri="f9441197-c3b9-4150-9a20-a830e7209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A6F74-2D6B-4E3B-87D2-5E8237A126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1872</TotalTime>
  <Words>652</Words>
  <Application>Microsoft Office PowerPoint</Application>
  <PresentationFormat>Widescreen</PresentationFormat>
  <Paragraphs>64</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Arial</vt:lpstr>
      <vt:lpstr>Arial Black</vt:lpstr>
      <vt:lpstr>Calibri</vt:lpstr>
      <vt:lpstr>Knockout HTF49-Liteweight</vt:lpstr>
      <vt:lpstr>Knockout HTF52-Cruiserweight</vt:lpstr>
      <vt:lpstr>Sol Plaatje University Main Slides</vt:lpstr>
      <vt:lpstr>PowerPoint Presentation</vt:lpstr>
      <vt:lpstr>SCHOOL OF EDUCATION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Houtzamer</dc:creator>
  <cp:lastModifiedBy>Tesah Gavhi</cp:lastModifiedBy>
  <cp:revision>28</cp:revision>
  <dcterms:created xsi:type="dcterms:W3CDTF">2022-01-21T09:56:56Z</dcterms:created>
  <dcterms:modified xsi:type="dcterms:W3CDTF">2024-01-24T13:53:52Z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0x010100D5721E5F22DFFB4AAA1459285A8A146F</vt:lpwstr>
  </property>
</Properties>
</file>