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9" r:id="rId5"/>
    <p:sldId id="282" r:id="rId6"/>
    <p:sldId id="315" r:id="rId7"/>
    <p:sldId id="316" r:id="rId8"/>
    <p:sldId id="31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96B18D-7026-6EF6-2E47-EF3150877E01}" name="Mosima Mehlape" initials="MM" userId="S::mosima.mehlape@spu.ac.za::f3035e06-f074-4f03-b9d5-cd8e17fc9b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937"/>
    <a:srgbClr val="FF5014"/>
    <a:srgbClr val="FFD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2CA6-6226-4D69-9884-AD1548EF1CBD}" type="datetimeFigureOut">
              <a:rPr lang="en-ZA" smtClean="0"/>
              <a:t>2024/01/24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C6C5D-2FC3-4168-85A9-E30669D5A5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2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036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740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349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949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806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0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B804D9-C100-4CC2-8B59-20C7E8DEA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878"/>
            <a:ext cx="12200280" cy="4991877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5777" y="623997"/>
            <a:ext cx="7157285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US" dirty="0"/>
              <a:t>Headline</a:t>
            </a:r>
            <a:endParaRPr lang="en-Z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55777" y="1970611"/>
            <a:ext cx="7157285" cy="38773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Body/Description:</a:t>
            </a:r>
          </a:p>
        </p:txBody>
      </p:sp>
    </p:spTree>
    <p:extLst>
      <p:ext uri="{BB962C8B-B14F-4D97-AF65-F5344CB8AC3E}">
        <p14:creationId xmlns:p14="http://schemas.microsoft.com/office/powerpoint/2010/main" val="20388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, sign, resort&#10;&#10;Description automatically generated">
            <a:extLst>
              <a:ext uri="{FF2B5EF4-FFF2-40B4-BE49-F238E27FC236}">
                <a16:creationId xmlns:a16="http://schemas.microsoft.com/office/drawing/2014/main" id="{8C328923-5981-4824-9995-1E455C5E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0C5C21-0C45-400D-8D89-7C948CF85F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3538" y="247262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8977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4F7D6458-5956-4A4D-BB70-2C823F3F3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987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red&#10;&#10;Description automatically generated">
            <a:extLst>
              <a:ext uri="{FF2B5EF4-FFF2-40B4-BE49-F238E27FC236}">
                <a16:creationId xmlns:a16="http://schemas.microsoft.com/office/drawing/2014/main" id="{1854B48A-15B0-4239-9CF4-FB5A6244D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8787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AB5D3DD5-E872-49C3-A4E5-D34497B64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944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FBA65CC1-FC29-479A-84A3-CBD2BEB8C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799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24395-9449-4490-B823-D10FDC169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977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94" y="5480346"/>
            <a:ext cx="437314" cy="453372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2" y="5480346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467" y="5479850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12" y="547925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7C3FD-5539-42B3-B9F7-058CA1986007}"/>
              </a:ext>
            </a:extLst>
          </p:cNvPr>
          <p:cNvSpPr txBox="1"/>
          <p:nvPr userDrawn="1"/>
        </p:nvSpPr>
        <p:spPr>
          <a:xfrm>
            <a:off x="9737578" y="3543419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@SolPlaatjeUniv </a:t>
            </a:r>
            <a:endParaRPr lang="en-ZA" sz="12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8245E-759F-488A-A223-26702E4EB829}"/>
              </a:ext>
            </a:extLst>
          </p:cNvPr>
          <p:cNvSpPr txBox="1"/>
          <p:nvPr userDrawn="1"/>
        </p:nvSpPr>
        <p:spPr>
          <a:xfrm>
            <a:off x="9737577" y="4202987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sol-</a:t>
            </a:r>
            <a:r>
              <a:rPr lang="en-ZA" sz="1600" b="0" dirty="0" err="1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plaatje</a:t>
            </a:r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-university</a:t>
            </a:r>
            <a:endParaRPr lang="en-ZA" sz="11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BBD27-06C6-4238-83B9-A85A9F47ED8D}"/>
              </a:ext>
            </a:extLst>
          </p:cNvPr>
          <p:cNvSpPr txBox="1"/>
          <p:nvPr userDrawn="1"/>
        </p:nvSpPr>
        <p:spPr>
          <a:xfrm>
            <a:off x="9712737" y="4862555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@MySPU</a:t>
            </a:r>
            <a:endParaRPr lang="en-ZA" sz="105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6E375-4213-4621-A3C7-839B95606431}"/>
              </a:ext>
            </a:extLst>
          </p:cNvPr>
          <p:cNvSpPr txBox="1"/>
          <p:nvPr userDrawn="1"/>
        </p:nvSpPr>
        <p:spPr>
          <a:xfrm>
            <a:off x="9737577" y="5497681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 Plaatje University</a:t>
            </a:r>
            <a:endParaRPr lang="en-ZA" sz="900" b="0" dirty="0">
              <a:solidFill>
                <a:srgbClr val="E2193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0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0" y="1127464"/>
            <a:ext cx="8128000" cy="84731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Context/Table </a:t>
            </a:r>
            <a:endParaRPr lang="en-ZA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AB592780-5194-4008-8DFB-80C592EE207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32000" y="2272052"/>
            <a:ext cx="8128000" cy="7556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43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016752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85369"/>
            <a:ext cx="12192000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386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C70-E3FD-48E7-B470-D2A58EB5D1D4}"/>
              </a:ext>
            </a:extLst>
          </p:cNvPr>
          <p:cNvSpPr/>
          <p:nvPr userDrawn="1"/>
        </p:nvSpPr>
        <p:spPr>
          <a:xfrm>
            <a:off x="399495" y="479394"/>
            <a:ext cx="11532093" cy="60812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495" y="2785369"/>
            <a:ext cx="11532094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47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B4C9F-9622-45AD-802B-7E8219137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811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FAFB5-7D41-4B28-BEF8-F0C427B5444B}"/>
              </a:ext>
            </a:extLst>
          </p:cNvPr>
          <p:cNvSpPr/>
          <p:nvPr userDrawn="1"/>
        </p:nvSpPr>
        <p:spPr>
          <a:xfrm>
            <a:off x="9729926" y="60831"/>
            <a:ext cx="2393620" cy="1624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8FC2FD-2ED9-4505-82D4-23A212815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36" y="3915053"/>
            <a:ext cx="1075120" cy="125070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A3F63C-3C2E-45AC-B3D2-5C4D3F5D5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392" y="5289070"/>
            <a:ext cx="739808" cy="5357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AB72ED-46C7-4811-BEB7-B17CC30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792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CB0F1-FFE9-466B-8601-BF6D7481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536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D34B-3469-473A-9137-1D0174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815A-FDD6-4278-8223-10E01656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1589103"/>
            <a:ext cx="10427563" cy="4065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9F3189-655E-4368-8A07-AA21C3E4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883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r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F4E5A7-44B8-4F05-A306-504E75D12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" y="1890946"/>
            <a:ext cx="12164523" cy="4977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B1FFBF-621F-4846-8230-5A211A4C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09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741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t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spu.ac.za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FEA1D-78D2-4753-A611-EF610F82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72" y="211836"/>
            <a:ext cx="9998475" cy="115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6D2BA-88B4-4483-A7F4-8B25118E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61" y="1679811"/>
            <a:ext cx="11176987" cy="40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9" name="Picture 8">
            <a:hlinkClick r:id="rId20"/>
            <a:extLst>
              <a:ext uri="{FF2B5EF4-FFF2-40B4-BE49-F238E27FC236}">
                <a16:creationId xmlns:a16="http://schemas.microsoft.com/office/drawing/2014/main" id="{C3DFC3EB-A727-4438-A384-4E88FBBF1D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7" y="5745784"/>
            <a:ext cx="12253221" cy="139046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D5EB0BE-C88E-48F3-AECB-6015AED91D0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" y="145254"/>
            <a:ext cx="1378256" cy="12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3" r:id="rId2"/>
    <p:sldLayoutId id="2147483659" r:id="rId3"/>
    <p:sldLayoutId id="2147483661" r:id="rId4"/>
    <p:sldLayoutId id="2147483658" r:id="rId5"/>
    <p:sldLayoutId id="2147483668" r:id="rId6"/>
    <p:sldLayoutId id="2147483654" r:id="rId7"/>
    <p:sldLayoutId id="2147483650" r:id="rId8"/>
    <p:sldLayoutId id="2147483663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62" r:id="rId16"/>
    <p:sldLayoutId id="2147483694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219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tlpdacademicadvising@spu.ac.z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ctlpd.enquiries@spu.ac.z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97E7-CB8F-4B4A-81AB-3E58EB4E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7F1FC-22BA-4D39-97D8-C49AF6079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1937"/>
                </a:solidFill>
                <a:effectLst/>
                <a:uLnTx/>
                <a:uFillTx/>
                <a:latin typeface="Knockout HTF52-Cruiserweight" pitchFamily="50" charset="0"/>
                <a:ea typeface="+mj-ea"/>
                <a:cs typeface="+mj-cs"/>
              </a:rPr>
              <a:t>Sefako Makgatho Health Sciences University Benchmarking Exercise</a:t>
            </a:r>
          </a:p>
          <a:p>
            <a:endParaRPr lang="en-ZA" sz="4000" dirty="0">
              <a:solidFill>
                <a:srgbClr val="E21937"/>
              </a:solidFill>
              <a:latin typeface="Knockout HTF52-Cruiserweight" pitchFamily="50" charset="0"/>
              <a:ea typeface="+mj-ea"/>
              <a:cs typeface="+mj-cs"/>
            </a:endParaRPr>
          </a:p>
          <a:p>
            <a:r>
              <a:rPr lang="en-ZA" sz="2400" b="1" u="sng" dirty="0">
                <a:latin typeface="Knockout HTF52-Cruiserweight" pitchFamily="50" charset="0"/>
                <a:ea typeface="+mj-ea"/>
                <a:cs typeface="+mj-cs"/>
              </a:rPr>
              <a:t>Presented by:</a:t>
            </a:r>
          </a:p>
          <a:p>
            <a:r>
              <a:rPr lang="en-ZA" sz="2000" b="1" dirty="0">
                <a:solidFill>
                  <a:srgbClr val="E21937"/>
                </a:solidFill>
                <a:latin typeface="Knockout HTF52-Cruiserweight" pitchFamily="50" charset="0"/>
                <a:ea typeface="+mj-ea"/>
                <a:cs typeface="+mj-cs"/>
              </a:rPr>
              <a:t>Ms Mosima Mehlape</a:t>
            </a:r>
          </a:p>
          <a:p>
            <a:r>
              <a:rPr lang="en-ZA" sz="2000" b="1" dirty="0">
                <a:solidFill>
                  <a:srgbClr val="E21937"/>
                </a:solidFill>
                <a:latin typeface="Knockout HTF52-Cruiserweight" pitchFamily="50" charset="0"/>
                <a:ea typeface="+mj-ea"/>
                <a:cs typeface="+mj-cs"/>
              </a:rPr>
              <a:t>Manager: Communication &amp; Marketing</a:t>
            </a:r>
            <a:endParaRPr lang="en-US" sz="2000" b="1" dirty="0">
              <a:solidFill>
                <a:srgbClr val="E21937"/>
              </a:solidFill>
              <a:latin typeface="Knockout HTF52-Cruiserweight" pitchFamily="50" charset="0"/>
              <a:ea typeface="+mj-ea"/>
              <a:cs typeface="+mj-cs"/>
            </a:endParaRPr>
          </a:p>
        </p:txBody>
      </p:sp>
      <p:pic>
        <p:nvPicPr>
          <p:cNvPr id="4" name="Picture 3" descr="cover.jpg">
            <a:extLst>
              <a:ext uri="{FF2B5EF4-FFF2-40B4-BE49-F238E27FC236}">
                <a16:creationId xmlns:a16="http://schemas.microsoft.com/office/drawing/2014/main" id="{CA52281F-C60B-4E13-96C9-952F75F3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C2BC8-341D-4363-A9F3-79A78D1F4D95}"/>
              </a:ext>
            </a:extLst>
          </p:cNvPr>
          <p:cNvSpPr txBox="1"/>
          <p:nvPr/>
        </p:nvSpPr>
        <p:spPr>
          <a:xfrm>
            <a:off x="3027734" y="2602548"/>
            <a:ext cx="6172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Student Media Induction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Department of Institutional Advancement (DIA)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Ms</a:t>
            </a: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 M</a:t>
            </a:r>
            <a:r>
              <a:rPr lang="en-ZA" i="1" dirty="0" err="1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osima</a:t>
            </a: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 Mehlape</a:t>
            </a:r>
            <a:endParaRPr lang="en-ZA" sz="1800" b="0" i="1" u="none" strike="noStrike" cap="none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Manager: Communication &amp; Marketing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2 June</a:t>
            </a:r>
            <a:r>
              <a:rPr lang="en-ZA" sz="1800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 </a:t>
            </a: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2023</a:t>
            </a:r>
            <a:endParaRPr lang="en-ZA" sz="1800" i="1" dirty="0">
              <a:solidFill>
                <a:srgbClr val="FFFFFF"/>
              </a:solidFill>
              <a:latin typeface="Arial Black" panose="020B0A04020102020204" pitchFamily="34" charset="0"/>
              <a:cs typeface="Calibri"/>
              <a:sym typeface="Calibri"/>
            </a:endParaRPr>
          </a:p>
        </p:txBody>
      </p:sp>
      <p:pic>
        <p:nvPicPr>
          <p:cNvPr id="6" name="Picture 5" descr="A red and orange background with white text&#10;&#10;Description automatically generated">
            <a:extLst>
              <a:ext uri="{FF2B5EF4-FFF2-40B4-BE49-F238E27FC236}">
                <a16:creationId xmlns:a16="http://schemas.microsoft.com/office/drawing/2014/main" id="{788D4C61-2766-EACA-99FC-69B1EC882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  <p:pic>
        <p:nvPicPr>
          <p:cNvPr id="7" name="Picture 6" descr="A red and white background with white text&#10;&#10;Description automatically generated">
            <a:extLst>
              <a:ext uri="{FF2B5EF4-FFF2-40B4-BE49-F238E27FC236}">
                <a16:creationId xmlns:a16="http://schemas.microsoft.com/office/drawing/2014/main" id="{DDC6AA5C-F1F9-7555-152D-501A6BD8E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70" y="492055"/>
            <a:ext cx="9998475" cy="115802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FACULTY OF :CTLPD</a:t>
            </a:r>
            <a:br>
              <a:rPr lang="en-US" sz="1200" dirty="0"/>
            </a:br>
            <a:br>
              <a:rPr lang="en-ZA" sz="3100" dirty="0"/>
            </a:b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academic orientation?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Academic orientation is a </a:t>
            </a:r>
            <a:r>
              <a:rPr lang="en-US" sz="26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aimed at providing awareness about higher education expectations and equipping students with the necessary skills to transition into higher education effectively.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the services offered in academic orientation?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61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the services offered in academic orientation?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Basic laptop operation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Introduction to Learning and Teaching Methodology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Introduction to the Learning management system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Self-directed learning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Student support resources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33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Why shou </a:t>
            </a:r>
            <a:r>
              <a:rPr lang="en-US" b="1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ld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I complete the academic orientation?</a:t>
            </a:r>
          </a:p>
          <a:p>
            <a:pPr marL="0" indent="0">
              <a:buNone/>
            </a:pPr>
            <a:endParaRPr lang="en-US" b="1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tools to navigate higher education. 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 the institutional policies and expectations.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the learning management system.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52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do I get support on Academic Orientation?  </a:t>
            </a:r>
          </a:p>
          <a:p>
            <a:pPr marL="0" indent="0">
              <a:buNone/>
            </a:pP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Academic </a:t>
            </a:r>
            <a:r>
              <a:rPr lang="en-US" sz="2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Advisors: 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ctlpdacademicadvising@spu.ac.za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E-Learning </a:t>
            </a:r>
            <a:r>
              <a:rPr lang="en-US" sz="2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Desk: 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ctlpd.enquiries@spu.ac.za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Face-to-face support: 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Central campus, Academic Building, Ground Floor, and Room 216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Ground Floor, and Room 216.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433141"/>
      </p:ext>
    </p:extLst>
  </p:cSld>
  <p:clrMapOvr>
    <a:masterClrMapping/>
  </p:clrMapOvr>
</p:sld>
</file>

<file path=ppt/theme/theme1.xml><?xml version="1.0" encoding="utf-8"?>
<a:theme xmlns:a="http://schemas.openxmlformats.org/drawingml/2006/main" name="Sol Plaatje University Main Slides">
  <a:themeElements>
    <a:clrScheme name="SPU Pantone Colours">
      <a:dk1>
        <a:sysClr val="windowText" lastClr="000000"/>
      </a:dk1>
      <a:lt1>
        <a:sysClr val="window" lastClr="FFFFFF"/>
      </a:lt1>
      <a:dk2>
        <a:srgbClr val="07074F"/>
      </a:dk2>
      <a:lt2>
        <a:srgbClr val="FFD3B3"/>
      </a:lt2>
      <a:accent1>
        <a:srgbClr val="C00000"/>
      </a:accent1>
      <a:accent2>
        <a:srgbClr val="EE5921"/>
      </a:accent2>
      <a:accent3>
        <a:srgbClr val="0070C0"/>
      </a:accent3>
      <a:accent4>
        <a:srgbClr val="6B8E23"/>
      </a:accent4>
      <a:accent5>
        <a:srgbClr val="FB4F14"/>
      </a:accent5>
      <a:accent6>
        <a:srgbClr val="0000FF"/>
      </a:accent6>
      <a:hlink>
        <a:srgbClr val="FF0000"/>
      </a:hlink>
      <a:folHlink>
        <a:srgbClr val="C00000"/>
      </a:folHlink>
    </a:clrScheme>
    <a:fontScheme name="Custom 2">
      <a:majorFont>
        <a:latin typeface="Knockout HTF49-Litewe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520365-041b-42d4-b6f9-67ae5641d6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721E5F22DFFB4AAA1459285A8A146F" ma:contentTypeVersion="8" ma:contentTypeDescription="Create a new document." ma:contentTypeScope="" ma:versionID="dc45c5806133591c878aede0497b705a">
  <xsd:schema xmlns:xsd="http://www.w3.org/2001/XMLSchema" xmlns:xs="http://www.w3.org/2001/XMLSchema" xmlns:p="http://schemas.microsoft.com/office/2006/metadata/properties" xmlns:ns3="90520365-041b-42d4-b6f9-67ae5641d67b" xmlns:ns4="f9441197-c3b9-4150-9a20-a830e7209f62" targetNamespace="http://schemas.microsoft.com/office/2006/metadata/properties" ma:root="true" ma:fieldsID="eb281b75775e3ee077d90d5386bd5173" ns3:_="" ns4:_="">
    <xsd:import namespace="90520365-041b-42d4-b6f9-67ae5641d67b"/>
    <xsd:import namespace="f9441197-c3b9-4150-9a20-a830e7209f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20365-041b-42d4-b6f9-67ae5641d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41197-c3b9-4150-9a20-a830e7209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A9BEBD-D1B1-4269-B4FB-7E69906C3088}">
  <ds:schemaRefs>
    <ds:schemaRef ds:uri="http://purl.org/dc/elements/1.1/"/>
    <ds:schemaRef ds:uri="http://schemas.microsoft.com/office/2006/metadata/properties"/>
    <ds:schemaRef ds:uri="f9441197-c3b9-4150-9a20-a830e7209f62"/>
    <ds:schemaRef ds:uri="http://purl.org/dc/terms/"/>
    <ds:schemaRef ds:uri="90520365-041b-42d4-b6f9-67ae5641d6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4809D09-5DA5-4106-A2AF-2C1673510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520365-041b-42d4-b6f9-67ae5641d67b"/>
    <ds:schemaRef ds:uri="f9441197-c3b9-4150-9a20-a830e7209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8A6F74-2D6B-4E3B-87D2-5E8237A126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221</Words>
  <Application>Microsoft Office PowerPoint</Application>
  <PresentationFormat>Widescreen</PresentationFormat>
  <Paragraphs>48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Arial</vt:lpstr>
      <vt:lpstr>Arial Black</vt:lpstr>
      <vt:lpstr>Calibri</vt:lpstr>
      <vt:lpstr>Knockout HTF49-Liteweight</vt:lpstr>
      <vt:lpstr>Knockout HTF52-Cruiserweight</vt:lpstr>
      <vt:lpstr>Sol Plaatje University Main Slides</vt:lpstr>
      <vt:lpstr>PowerPoint Presentation</vt:lpstr>
      <vt:lpstr>FACULTY OF :CTLPD 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Houtzamer</dc:creator>
  <cp:lastModifiedBy>Tesah Gavhi</cp:lastModifiedBy>
  <cp:revision>32</cp:revision>
  <dcterms:created xsi:type="dcterms:W3CDTF">2022-01-21T09:56:56Z</dcterms:created>
  <dcterms:modified xsi:type="dcterms:W3CDTF">2024-01-24T16:30:03Z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0x010100D5721E5F22DFFB4AAA1459285A8A146F</vt:lpwstr>
  </property>
</Properties>
</file>