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0"/>
  </p:notesMasterIdLst>
  <p:sldIdLst>
    <p:sldId id="282" r:id="rId5"/>
    <p:sldId id="289" r:id="rId6"/>
    <p:sldId id="283" r:id="rId7"/>
    <p:sldId id="284" r:id="rId8"/>
    <p:sldId id="287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F96B18D-7026-6EF6-2E47-EF3150877E01}" name="Mosima Mehlape" initials="MM" userId="S::mosima.mehlape@spu.ac.za::f3035e06-f074-4f03-b9d5-cd8e17fc9b4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1937"/>
    <a:srgbClr val="FF5014"/>
    <a:srgbClr val="FFD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F85880-693E-42A9-99A6-7B0851F11CE8}" v="1" dt="2024-01-24T07:45:44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92CA6-6226-4D69-9884-AD1548EF1CBD}" type="datetimeFigureOut">
              <a:rPr lang="en-ZA" smtClean="0"/>
              <a:t>2024/01/24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3C6C5D-2FC3-4168-85A9-E30669D5A50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822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1740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2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688120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424866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76914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3C6C5D-2FC3-4168-85A9-E30669D5A504}" type="slidenum">
              <a:rPr lang="en-ZA" smtClean="0"/>
              <a:t>5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9096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s://www.facebook.com/SolPlaatjeUniv/" TargetMode="External"/><Relationship Id="rId1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hyperlink" Target="https://www.linkedin.com/company/sol-plaatje-university/?originalSubdomain=za" TargetMode="External"/><Relationship Id="rId2" Type="http://schemas.openxmlformats.org/officeDocument/2006/relationships/hyperlink" Target="Bottom%20Line%20(Element)" TargetMode="External"/><Relationship Id="rId16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hyperlink" Target="https://www.youtube.com/c/SolPlaatjeUniversityOfficial" TargetMode="External"/><Relationship Id="rId5" Type="http://schemas.openxmlformats.org/officeDocument/2006/relationships/image" Target="../media/image1.tif"/><Relationship Id="rId15" Type="http://schemas.openxmlformats.org/officeDocument/2006/relationships/hyperlink" Target="https://twitter.com/MySPU?ref_src=twsrc%5Egoogle%7Ctwcamp%5Eserp%7Ctwgr%5Eauthor" TargetMode="External"/><Relationship Id="rId10" Type="http://schemas.openxmlformats.org/officeDocument/2006/relationships/image" Target="../media/image16.png"/><Relationship Id="rId4" Type="http://schemas.openxmlformats.org/officeDocument/2006/relationships/hyperlink" Target="https://www.spu.ac.za/" TargetMode="External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" y="0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2B804D9-C100-4CC2-8B59-20C7E8DEA5D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3878"/>
            <a:ext cx="12200280" cy="4991877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5777" y="623997"/>
            <a:ext cx="7157285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US" dirty="0"/>
              <a:t>Headline</a:t>
            </a:r>
            <a:endParaRPr lang="en-ZA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55777" y="1970611"/>
            <a:ext cx="7157285" cy="38773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Body/Description:</a:t>
            </a:r>
          </a:p>
        </p:txBody>
      </p:sp>
    </p:spTree>
    <p:extLst>
      <p:ext uri="{BB962C8B-B14F-4D97-AF65-F5344CB8AC3E}">
        <p14:creationId xmlns:p14="http://schemas.microsoft.com/office/powerpoint/2010/main" val="2038801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, sign, resort&#10;&#10;Description automatically generated">
            <a:extLst>
              <a:ext uri="{FF2B5EF4-FFF2-40B4-BE49-F238E27FC236}">
                <a16:creationId xmlns:a16="http://schemas.microsoft.com/office/drawing/2014/main" id="{8C328923-5981-4824-9995-1E455C5EA6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80C5C21-0C45-400D-8D89-7C948CF85F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13538" y="247262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8977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building&#10;&#10;Description automatically generated">
            <a:extLst>
              <a:ext uri="{FF2B5EF4-FFF2-40B4-BE49-F238E27FC236}">
                <a16:creationId xmlns:a16="http://schemas.microsoft.com/office/drawing/2014/main" id="{4F7D6458-5956-4A4D-BB70-2C823F3F35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89877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uilding, red&#10;&#10;Description automatically generated">
            <a:extLst>
              <a:ext uri="{FF2B5EF4-FFF2-40B4-BE49-F238E27FC236}">
                <a16:creationId xmlns:a16="http://schemas.microsoft.com/office/drawing/2014/main" id="{1854B48A-15B0-4239-9CF4-FB5A6244D2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560" y="0"/>
            <a:ext cx="707846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878795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AB5D3DD5-E872-49C3-A4E5-D34497B647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819444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building material, stone&#10;&#10;Description automatically generated">
            <a:extLst>
              <a:ext uri="{FF2B5EF4-FFF2-40B4-BE49-F238E27FC236}">
                <a16:creationId xmlns:a16="http://schemas.microsoft.com/office/drawing/2014/main" id="{FBA65CC1-FC29-479A-84A3-CBD2BEB8C3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7992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924395-9449-4490-B823-D10FDC1697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0F160DD-956D-4DD3-A1A2-ABE891EF375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48724" y="1012054"/>
            <a:ext cx="8474822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9773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94" y="5480346"/>
            <a:ext cx="437314" cy="453372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3732" y="5480346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467" y="5479850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812" y="547925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5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67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Page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5" name="Picture 4" descr="Logo, company name&#10;&#10;Description automatically generated">
            <a:hlinkClick r:id="rId2" action="ppaction://hlinkfile"/>
            <a:extLst>
              <a:ext uri="{FF2B5EF4-FFF2-40B4-BE49-F238E27FC236}">
                <a16:creationId xmlns:a16="http://schemas.microsoft.com/office/drawing/2014/main" id="{34B49C19-CC13-422A-9A05-F1731A669B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18" y="115807"/>
            <a:ext cx="2568255" cy="24060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A04AD2-4FC6-481B-8C2E-87C70BBCEA9E}"/>
              </a:ext>
            </a:extLst>
          </p:cNvPr>
          <p:cNvSpPr/>
          <p:nvPr userDrawn="1"/>
        </p:nvSpPr>
        <p:spPr>
          <a:xfrm>
            <a:off x="-8280" y="5949852"/>
            <a:ext cx="12200280" cy="925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97E652-61B7-4F95-BBA8-C6C06E6B2B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82253" y="928233"/>
            <a:ext cx="7675486" cy="1158027"/>
          </a:xfrm>
        </p:spPr>
        <p:txBody>
          <a:bodyPr/>
          <a:lstStyle>
            <a:lvl1pPr>
              <a:defRPr>
                <a:latin typeface="Knockout HTF52-Cruiserweight" pitchFamily="50" charset="0"/>
              </a:defRPr>
            </a:lvl1pPr>
          </a:lstStyle>
          <a:p>
            <a:r>
              <a:rPr lang="en-ZA" dirty="0"/>
              <a:t>Thank you/Closing Page: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A6CE8A8-D7ED-43CF-9F7A-CA2AFF596430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773973" y="2376616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390FF0D-523B-42A9-8925-093D7DB7D118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2782253" y="3445223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xxxxxxx@spu.ac.za</a:t>
            </a:r>
          </a:p>
        </p:txBody>
      </p:sp>
      <p:pic>
        <p:nvPicPr>
          <p:cNvPr id="11" name="Picture 10">
            <a:hlinkClick r:id="rId4"/>
            <a:extLst>
              <a:ext uri="{FF2B5EF4-FFF2-40B4-BE49-F238E27FC236}">
                <a16:creationId xmlns:a16="http://schemas.microsoft.com/office/drawing/2014/main" id="{072601B3-F2C9-4493-A954-5C541A08D4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51" y="5781295"/>
            <a:ext cx="12253221" cy="1390467"/>
          </a:xfrm>
          <a:prstGeom prst="rect">
            <a:avLst/>
          </a:prstGeom>
        </p:spPr>
      </p:pic>
      <p:pic>
        <p:nvPicPr>
          <p:cNvPr id="26" name="Picture 25" descr="A picture containing clipart&#10;&#10;Description automatically generated">
            <a:extLst>
              <a:ext uri="{FF2B5EF4-FFF2-40B4-BE49-F238E27FC236}">
                <a16:creationId xmlns:a16="http://schemas.microsoft.com/office/drawing/2014/main" id="{91B474A9-19E5-4A9C-9B02-D881DC11A37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633" y="2370974"/>
            <a:ext cx="321314" cy="38365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FE1F16-C6C5-4FBF-A522-1BAD895B91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93744" y="2908629"/>
            <a:ext cx="263092" cy="383658"/>
          </a:xfrm>
          <a:prstGeom prst="rect">
            <a:avLst/>
          </a:prstGeom>
        </p:spPr>
      </p:pic>
      <p:pic>
        <p:nvPicPr>
          <p:cNvPr id="30" name="Picture 2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5F584DB-5DD4-4C19-BAE1-4A6B02A6AE2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998" y="3941504"/>
            <a:ext cx="418600" cy="418600"/>
          </a:xfrm>
          <a:prstGeom prst="rect">
            <a:avLst/>
          </a:prstGeom>
        </p:spPr>
      </p:pic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5645ED90-5B5F-4266-80A5-AA250322820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5673" y="4457640"/>
            <a:ext cx="459234" cy="4924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DF528C3-4349-445F-82B0-3E87F2E7DE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68" y="3460844"/>
            <a:ext cx="428044" cy="335933"/>
          </a:xfrm>
          <a:prstGeom prst="rect">
            <a:avLst/>
          </a:prstGeom>
        </p:spPr>
      </p:pic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8C5480B-DE9F-40AA-BFD8-E5B0BB53D3ED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73973" y="2908629"/>
            <a:ext cx="2264404" cy="33593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(+27) xx xxx </a:t>
            </a:r>
            <a:r>
              <a:rPr lang="en-US" dirty="0" err="1"/>
              <a:t>xxxx</a:t>
            </a:r>
            <a:r>
              <a:rPr lang="en-US" dirty="0"/>
              <a:t>: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6F81489-937E-45BC-A4C9-FE0DCF65E61E}"/>
              </a:ext>
            </a:extLst>
          </p:cNvPr>
          <p:cNvSpPr txBox="1"/>
          <p:nvPr userDrawn="1"/>
        </p:nvSpPr>
        <p:spPr>
          <a:xfrm>
            <a:off x="2791768" y="3976349"/>
            <a:ext cx="1970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u="none" dirty="0">
                <a:latin typeface="+mj-lt"/>
                <a:hlinkClick r:id="rId4"/>
              </a:rPr>
              <a:t>www.spu.ac.za</a:t>
            </a:r>
            <a:endParaRPr lang="en-US" sz="1600" u="none" dirty="0">
              <a:latin typeface="+mj-lt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A5B9F61-920F-4B18-B093-7F712EF59005}"/>
              </a:ext>
            </a:extLst>
          </p:cNvPr>
          <p:cNvSpPr txBox="1"/>
          <p:nvPr userDrawn="1"/>
        </p:nvSpPr>
        <p:spPr>
          <a:xfrm>
            <a:off x="2791768" y="4510096"/>
            <a:ext cx="22548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dirty="0">
                <a:latin typeface="+mj-lt"/>
              </a:rPr>
              <a:t>Private Bag X5008</a:t>
            </a:r>
          </a:p>
          <a:p>
            <a:pPr lvl="0"/>
            <a:r>
              <a:rPr lang="en-US" sz="1600" dirty="0">
                <a:latin typeface="+mj-lt"/>
              </a:rPr>
              <a:t>North Campus</a:t>
            </a:r>
          </a:p>
          <a:p>
            <a:pPr lvl="0"/>
            <a:r>
              <a:rPr lang="en-US" sz="1600" dirty="0">
                <a:latin typeface="+mj-lt"/>
              </a:rPr>
              <a:t>Chapel Street</a:t>
            </a:r>
          </a:p>
          <a:p>
            <a:pPr lvl="0"/>
            <a:r>
              <a:rPr lang="en-US" sz="1600" dirty="0">
                <a:latin typeface="+mj-lt"/>
              </a:rPr>
              <a:t>Kimberley </a:t>
            </a:r>
          </a:p>
          <a:p>
            <a:pPr lvl="0"/>
            <a:r>
              <a:rPr lang="en-US" sz="1600" dirty="0">
                <a:latin typeface="+mj-lt"/>
              </a:rPr>
              <a:t>8300</a:t>
            </a:r>
          </a:p>
        </p:txBody>
      </p:sp>
      <p:pic>
        <p:nvPicPr>
          <p:cNvPr id="31" name="Picture 30" descr="Icon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9517246A-C1A9-4C2A-AB9D-49C3554B895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5444014"/>
            <a:ext cx="454463" cy="445888"/>
          </a:xfrm>
          <a:prstGeom prst="rect">
            <a:avLst/>
          </a:prstGeom>
        </p:spPr>
      </p:pic>
      <p:pic>
        <p:nvPicPr>
          <p:cNvPr id="36" name="Picture 35" descr="A picture containing text, clipar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4747876B-7DB0-4CBB-A3CA-59802E0A3469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3481950"/>
            <a:ext cx="445888" cy="445888"/>
          </a:xfrm>
          <a:prstGeom prst="rect">
            <a:avLst/>
          </a:prstGeom>
        </p:spPr>
      </p:pic>
      <p:pic>
        <p:nvPicPr>
          <p:cNvPr id="40" name="Picture 39" descr="A picture containing text, clipart, vector graphics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AB16A652-7786-4E50-98C8-1E709B796CB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1" y="4783238"/>
            <a:ext cx="454463" cy="454463"/>
          </a:xfrm>
          <a:prstGeom prst="rect">
            <a:avLst/>
          </a:prstGeom>
        </p:spPr>
      </p:pic>
      <p:pic>
        <p:nvPicPr>
          <p:cNvPr id="42" name="Picture 41" descr="Ico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318A2C87-9661-44C4-93A7-1E9C2FB36D9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6090" y="4128308"/>
            <a:ext cx="454464" cy="4544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67C3FD-5539-42B3-B9F7-058CA1986007}"/>
              </a:ext>
            </a:extLst>
          </p:cNvPr>
          <p:cNvSpPr txBox="1"/>
          <p:nvPr userDrawn="1"/>
        </p:nvSpPr>
        <p:spPr>
          <a:xfrm>
            <a:off x="9737578" y="3543419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@SolPlaatjeUniv </a:t>
            </a:r>
            <a:endParaRPr lang="en-ZA" sz="12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4A8245E-759F-488A-A223-26702E4EB829}"/>
              </a:ext>
            </a:extLst>
          </p:cNvPr>
          <p:cNvSpPr txBox="1"/>
          <p:nvPr userDrawn="1"/>
        </p:nvSpPr>
        <p:spPr>
          <a:xfrm>
            <a:off x="9737577" y="4202987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sol-</a:t>
            </a:r>
            <a:r>
              <a:rPr lang="en-ZA" sz="1600" b="0" dirty="0" err="1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plaatje</a:t>
            </a:r>
            <a:r>
              <a:rPr lang="en-ZA" sz="1600" b="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-university</a:t>
            </a:r>
            <a:endParaRPr lang="en-ZA" sz="110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8BBD27-06C6-4238-83B9-A85A9F47ED8D}"/>
              </a:ext>
            </a:extLst>
          </p:cNvPr>
          <p:cNvSpPr txBox="1"/>
          <p:nvPr userDrawn="1"/>
        </p:nvSpPr>
        <p:spPr>
          <a:xfrm>
            <a:off x="9712737" y="4862555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@MySPU</a:t>
            </a:r>
            <a:endParaRPr lang="en-ZA" sz="1050" b="0" dirty="0">
              <a:solidFill>
                <a:srgbClr val="E21937"/>
              </a:solidFill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D6E375-4213-4621-A3C7-839B95606431}"/>
              </a:ext>
            </a:extLst>
          </p:cNvPr>
          <p:cNvSpPr txBox="1"/>
          <p:nvPr userDrawn="1"/>
        </p:nvSpPr>
        <p:spPr>
          <a:xfrm>
            <a:off x="9737577" y="5497681"/>
            <a:ext cx="1863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600" dirty="0">
                <a:solidFill>
                  <a:srgbClr val="E21937"/>
                </a:solidFill>
                <a:effectLst/>
                <a:latin typeface="+mj-lt"/>
                <a:ea typeface="Times New Roman" panose="02020603050405020304" pitchFamily="18" charset="0"/>
              </a:rPr>
              <a:t>Sol Plaatje University</a:t>
            </a:r>
            <a:endParaRPr lang="en-ZA" sz="900" b="0" dirty="0">
              <a:solidFill>
                <a:srgbClr val="E21937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809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xt of 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32000" y="1127464"/>
            <a:ext cx="8128000" cy="84731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Context/Table </a:t>
            </a:r>
            <a:endParaRPr lang="en-ZA" dirty="0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AB592780-5194-4008-8DFB-80C592EE207C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2032000" y="2272052"/>
            <a:ext cx="8128000" cy="755650"/>
          </a:xfr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3430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016752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2785369"/>
            <a:ext cx="12192000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83863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ge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6F45E56-3E01-4253-98D4-7412B46657D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1937"/>
          </a:solidFill>
          <a:ln>
            <a:solidFill>
              <a:srgbClr val="E21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5326C70-E3FD-48E7-B470-D2A58EB5D1D4}"/>
              </a:ext>
            </a:extLst>
          </p:cNvPr>
          <p:cNvSpPr/>
          <p:nvPr userDrawn="1"/>
        </p:nvSpPr>
        <p:spPr>
          <a:xfrm>
            <a:off x="399495" y="479394"/>
            <a:ext cx="11532093" cy="608120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99795-2C7A-4E61-A691-DACB1A72A04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9495" y="2785369"/>
            <a:ext cx="11532094" cy="1287262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Page break - Add text hear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4755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B4C9F-9622-45AD-802B-7E8219137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CFC8028-C3E2-47D0-B5E8-5847C4BD7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98110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A0FAFB5-7D41-4B28-BEF8-F0C427B5444B}"/>
              </a:ext>
            </a:extLst>
          </p:cNvPr>
          <p:cNvSpPr/>
          <p:nvPr userDrawn="1"/>
        </p:nvSpPr>
        <p:spPr>
          <a:xfrm>
            <a:off x="9729926" y="60831"/>
            <a:ext cx="2393620" cy="16246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A8FC2FD-2ED9-4505-82D4-23A2128155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736" y="3915053"/>
            <a:ext cx="1075120" cy="125070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9A3F63C-3C2E-45AC-B3D2-5C4D3F5D5D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392" y="5289070"/>
            <a:ext cx="739808" cy="5357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4AB72ED-46C7-4811-BEB7-B17CC30D0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07920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E358483-0FF3-4B83-9D02-3D20C140B2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1ECB0F1-FFE9-466B-8601-BF6D74817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659" y="230821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90536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4D34B-3469-473A-9137-1D0174D6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0815A-FDD6-4278-8223-10E01656B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1589103"/>
            <a:ext cx="10427563" cy="40659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19F3189-655E-4368-8A07-AA21C3E4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2883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ic Tr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91D87-4658-4E0C-9712-AFE1EAC6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069" y="6634744"/>
            <a:ext cx="952477" cy="1624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ZA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BF4E5A7-44B8-4F05-A306-504E75D120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4" y="1890946"/>
            <a:ext cx="12164523" cy="497724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B1FFBF-621F-4846-8230-5A211A4CC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5209"/>
            <a:ext cx="9539796" cy="11580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6741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ti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www.spu.ac.za/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4FEA1D-78D2-4753-A611-EF610F82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1272" y="211836"/>
            <a:ext cx="9998475" cy="11580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6D2BA-88B4-4483-A7F4-8B25118E7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61" y="1679811"/>
            <a:ext cx="11176987" cy="40659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pic>
        <p:nvPicPr>
          <p:cNvPr id="9" name="Picture 8">
            <a:hlinkClick r:id="rId20"/>
            <a:extLst>
              <a:ext uri="{FF2B5EF4-FFF2-40B4-BE49-F238E27FC236}">
                <a16:creationId xmlns:a16="http://schemas.microsoft.com/office/drawing/2014/main" id="{C3DFC3EB-A727-4438-A384-4E88FBBF1DBF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67" y="5745784"/>
            <a:ext cx="12253221" cy="1390467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BD5EB0BE-C88E-48F3-AECB-6015AED91D0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1" y="145254"/>
            <a:ext cx="1378256" cy="12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9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93" r:id="rId2"/>
    <p:sldLayoutId id="2147483659" r:id="rId3"/>
    <p:sldLayoutId id="2147483661" r:id="rId4"/>
    <p:sldLayoutId id="2147483658" r:id="rId5"/>
    <p:sldLayoutId id="2147483668" r:id="rId6"/>
    <p:sldLayoutId id="2147483654" r:id="rId7"/>
    <p:sldLayoutId id="2147483650" r:id="rId8"/>
    <p:sldLayoutId id="2147483663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62" r:id="rId16"/>
    <p:sldLayoutId id="2147483694" r:id="rId17"/>
    <p:sldLayoutId id="2147483695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E21937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Knockout HTF49-Liteweight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tlpd.enquiries@spu.ac.za" TargetMode="External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hyperlink" Target="mailto:Nobulali.mathimba@spu.ac.za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ctlpd.enquiries@spu.ac.z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Nobulali.mathimba@spu.ac.za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finance.enquiries@spu.ac.z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Nobulali.mathimba@spu.ac.za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Letlotlo.seane@spu.ac.z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Nobulali.mathimba@spu.ac.za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Nobulali.mathimba@spu.ac.z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Gerhardus.viljoen@spu.ac.z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FACULTY: NATURAL &amp; APPLIED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b="1" dirty="0"/>
              <a:t>Q -</a:t>
            </a:r>
            <a:r>
              <a:rPr lang="en-US" b="1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 can’t login to my email address – who can I contact?</a:t>
            </a:r>
            <a:endParaRPr lang="en-US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+mj-lt"/>
                <a:ea typeface="Aptos" panose="020B0004020202020204" pitchFamily="34" charset="0"/>
              </a:rPr>
              <a:t>Please contact SPU IT Department in Central Campus   </a:t>
            </a:r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 can’t login to Moodle – who can I contact?</a:t>
            </a:r>
            <a:endParaRPr lang="en-ZA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Please contact CTLPD Enquiries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ctlpd.enquiries@spu.ac.za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dirty="0">
                <a:effectLst/>
                <a:latin typeface="+mj-lt"/>
                <a:ea typeface="Aptos" panose="020B0004020202020204" pitchFamily="34" charset="0"/>
              </a:rPr>
              <a:t>How do I get my proof of registration?  </a:t>
            </a:r>
          </a:p>
          <a:p>
            <a:pPr marL="0" indent="0">
              <a:buNone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 should be sent to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Nobulali.mathimba@spu.ac.za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  <p:pic>
        <p:nvPicPr>
          <p:cNvPr id="5" name="Picture 4" descr="A red and orange background with white text&#10;&#10;Description automatically generated">
            <a:extLst>
              <a:ext uri="{FF2B5EF4-FFF2-40B4-BE49-F238E27FC236}">
                <a16:creationId xmlns:a16="http://schemas.microsoft.com/office/drawing/2014/main" id="{EEA139A3-D797-725D-FF93-0A58E8AEF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  <p:pic>
        <p:nvPicPr>
          <p:cNvPr id="6" name="Picture 5" descr="A red and orange background with white text&#10;&#10;Description automatically generated">
            <a:extLst>
              <a:ext uri="{FF2B5EF4-FFF2-40B4-BE49-F238E27FC236}">
                <a16:creationId xmlns:a16="http://schemas.microsoft.com/office/drawing/2014/main" id="{A275AD65-F48B-230A-2333-C51ADF62D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  <p:pic>
        <p:nvPicPr>
          <p:cNvPr id="7" name="Picture 6" descr="A red and orange background with white text&#10;&#10;Description automatically generated">
            <a:extLst>
              <a:ext uri="{FF2B5EF4-FFF2-40B4-BE49-F238E27FC236}">
                <a16:creationId xmlns:a16="http://schemas.microsoft.com/office/drawing/2014/main" id="{E920B8CE-5ECB-9AD1-F465-A7611E0562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62" y="0"/>
            <a:ext cx="11847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1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4527C-913C-40EB-8318-1D93239A8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FACULTY: NATURAL &amp; APPLIED SCIENCES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727" y="1396013"/>
            <a:ext cx="10427563" cy="4065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b="1" dirty="0"/>
              <a:t>Q -</a:t>
            </a:r>
            <a:r>
              <a:rPr lang="en-US" b="1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 can’t login to my email address – who can I contact?</a:t>
            </a:r>
            <a:endParaRPr lang="en-US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+mj-lt"/>
                <a:ea typeface="Aptos" panose="020B0004020202020204" pitchFamily="34" charset="0"/>
              </a:rPr>
              <a:t>Please contact SPU IT Department in Central Campus   </a:t>
            </a:r>
          </a:p>
          <a:p>
            <a:pPr marL="0" indent="0">
              <a:buNone/>
            </a:pPr>
            <a:endParaRPr lang="en-US" sz="2600" dirty="0">
              <a:effectLst/>
              <a:latin typeface="+mj-lt"/>
              <a:ea typeface="Aptos" panose="020B0004020202020204" pitchFamily="34" charset="0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I can’t login to Moodle – who can I contact?</a:t>
            </a:r>
            <a:endParaRPr lang="en-ZA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Please contact CTLPD Enquiries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ctlpd.enquiries@spu.ac.za</a:t>
            </a:r>
            <a:endParaRPr lang="en-US" sz="2600" u="sng" kern="100" dirty="0">
              <a:solidFill>
                <a:srgbClr val="467886"/>
              </a:solidFill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dirty="0">
                <a:effectLst/>
                <a:latin typeface="+mj-lt"/>
                <a:ea typeface="Aptos" panose="020B0004020202020204" pitchFamily="34" charset="0"/>
              </a:rPr>
              <a:t>How do I get my proof of registration?  </a:t>
            </a:r>
          </a:p>
          <a:p>
            <a:pPr marL="0" indent="0">
              <a:buNone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Email should be sent to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Nobulali.mathimba@spu.ac.za</a:t>
            </a: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670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1515361"/>
            <a:ext cx="10427563" cy="406597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Q - How do I get a statement of account?</a:t>
            </a:r>
            <a:endParaRPr lang="en-ZA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Student Finance Enquiries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finance.enquiries@spu.ac.za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</a:p>
          <a:p>
            <a:pPr marL="0" indent="0">
              <a:buNone/>
            </a:pPr>
            <a:endParaRPr lang="en-ZA" sz="26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Q - What is the process of changing courses?</a:t>
            </a:r>
            <a:endParaRPr lang="en-ZA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+mj-lt"/>
                <a:ea typeface="Aptos" panose="020B0004020202020204" pitchFamily="34" charset="0"/>
              </a:rPr>
              <a:t>The process starts with completing the change of qualification form which is obtainable from the School Registrar </a:t>
            </a:r>
            <a:r>
              <a:rPr lang="en-US" sz="2600" u="sng" dirty="0">
                <a:solidFill>
                  <a:srgbClr val="467886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Nobulali.mathimba@spu.ac.za</a:t>
            </a:r>
            <a:endParaRPr lang="en-US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276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899653"/>
            <a:ext cx="10427563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/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Q - </a:t>
            </a:r>
            <a:r>
              <a:rPr lang="en-US" b="1" dirty="0">
                <a:effectLst/>
                <a:latin typeface="+mj-lt"/>
                <a:ea typeface="Aptos" panose="020B0004020202020204" pitchFamily="34" charset="0"/>
              </a:rPr>
              <a:t>Who is my academic advisor?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Ms</a:t>
            </a: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Letlotlo</a:t>
            </a: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600" dirty="0" err="1">
                <a:effectLst/>
                <a:latin typeface="Arial" panose="020B0604020202020204" pitchFamily="34" charset="0"/>
                <a:ea typeface="Aptos" panose="020B0004020202020204" pitchFamily="34" charset="0"/>
              </a:rPr>
              <a:t>Seane</a:t>
            </a: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</a:t>
            </a: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  <a:hlinkClick r:id="rId3"/>
              </a:rPr>
              <a:t>Letlotlo.seane@spu.ac.za</a:t>
            </a: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 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b="1" dirty="0">
                <a:latin typeface="Arial" panose="020B0604020202020204" pitchFamily="34" charset="0"/>
                <a:ea typeface="Aptos" panose="020B0004020202020204" pitchFamily="34" charset="0"/>
              </a:rPr>
              <a:t>Q - </a:t>
            </a:r>
            <a:r>
              <a:rPr lang="en-US" sz="26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I took a course at another college or university. Can I get credit for it?</a:t>
            </a:r>
            <a:endParaRPr lang="en-US" sz="26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dirty="0">
                <a:effectLst/>
                <a:latin typeface="+mj-lt"/>
                <a:ea typeface="Aptos" panose="020B0004020202020204" pitchFamily="34" charset="0"/>
              </a:rPr>
              <a:t>The process starts with completing the exemption of credit application form which is obtainable from the School Registrar </a:t>
            </a:r>
            <a:r>
              <a:rPr lang="en-US" sz="2600" u="sng" dirty="0">
                <a:solidFill>
                  <a:srgbClr val="467886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Nobulali.mathimba@spu.ac.za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ZA" sz="67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sz="67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67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213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5858AE-6A1C-4F70-B1B9-22844A092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2218" y="899653"/>
            <a:ext cx="10427563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600" b="1" dirty="0"/>
          </a:p>
          <a:p>
            <a:pPr marL="0" indent="0">
              <a:buNone/>
            </a:pPr>
            <a:r>
              <a:rPr lang="en-US" b="1" dirty="0">
                <a:latin typeface="+mj-lt"/>
              </a:rPr>
              <a:t>Q -</a:t>
            </a:r>
            <a:r>
              <a:rPr lang="en-US" b="1" kern="1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Where can I find more information about my course textbooks?</a:t>
            </a:r>
            <a:endParaRPr lang="en-ZA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600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Please write to the School Registrar </a:t>
            </a:r>
            <a:r>
              <a:rPr lang="en-US" sz="2600" u="sng" dirty="0">
                <a:solidFill>
                  <a:srgbClr val="467886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Nobulali.mathimba@spu.ac.za</a:t>
            </a:r>
            <a:endParaRPr lang="en-US" sz="2600" u="sng" dirty="0">
              <a:solidFill>
                <a:srgbClr val="467886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600" b="1" dirty="0">
              <a:latin typeface="+mj-lt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b="1" dirty="0">
                <a:latin typeface="+mj-lt"/>
              </a:rPr>
              <a:t>Q - </a:t>
            </a:r>
            <a:r>
              <a:rPr lang="en-US" b="1" dirty="0">
                <a:effectLst/>
                <a:latin typeface="+mj-lt"/>
                <a:ea typeface="Aptos" panose="020B0004020202020204" pitchFamily="34" charset="0"/>
              </a:rPr>
              <a:t>What if I my student card is not working?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2600" kern="100" dirty="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Please contact SPU Access Control </a:t>
            </a:r>
            <a:r>
              <a:rPr lang="en-US" sz="2600" u="sng" kern="100" dirty="0">
                <a:solidFill>
                  <a:srgbClr val="467886"/>
                </a:solidFill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Gerhardus.viljoen@spu.ac.za</a:t>
            </a:r>
            <a:endParaRPr lang="en-ZA" sz="26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ZA" sz="26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US" sz="30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ZA" sz="67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en-ZA" sz="67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ZA" sz="6700" b="1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6700" kern="100" dirty="0">
              <a:effectLst/>
              <a:latin typeface="+mj-lt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50521"/>
      </p:ext>
    </p:extLst>
  </p:cSld>
  <p:clrMapOvr>
    <a:masterClrMapping/>
  </p:clrMapOvr>
</p:sld>
</file>

<file path=ppt/theme/theme1.xml><?xml version="1.0" encoding="utf-8"?>
<a:theme xmlns:a="http://schemas.openxmlformats.org/drawingml/2006/main" name="Sol Plaatje University Main Slides">
  <a:themeElements>
    <a:clrScheme name="SPU Pantone Colours">
      <a:dk1>
        <a:sysClr val="windowText" lastClr="000000"/>
      </a:dk1>
      <a:lt1>
        <a:sysClr val="window" lastClr="FFFFFF"/>
      </a:lt1>
      <a:dk2>
        <a:srgbClr val="07074F"/>
      </a:dk2>
      <a:lt2>
        <a:srgbClr val="FFD3B3"/>
      </a:lt2>
      <a:accent1>
        <a:srgbClr val="C00000"/>
      </a:accent1>
      <a:accent2>
        <a:srgbClr val="EE5921"/>
      </a:accent2>
      <a:accent3>
        <a:srgbClr val="0070C0"/>
      </a:accent3>
      <a:accent4>
        <a:srgbClr val="6B8E23"/>
      </a:accent4>
      <a:accent5>
        <a:srgbClr val="FB4F14"/>
      </a:accent5>
      <a:accent6>
        <a:srgbClr val="0000FF"/>
      </a:accent6>
      <a:hlink>
        <a:srgbClr val="FF0000"/>
      </a:hlink>
      <a:folHlink>
        <a:srgbClr val="C00000"/>
      </a:folHlink>
    </a:clrScheme>
    <a:fontScheme name="Custom 2">
      <a:majorFont>
        <a:latin typeface="Knockout HTF49-Litewe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d07610b-3c35-47a5-ad53-dab9ff63284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FB1CC854DE634092858C6D0438C0B2" ma:contentTypeVersion="17" ma:contentTypeDescription="Create a new document." ma:contentTypeScope="" ma:versionID="3af7a441e0c0e0b344e94cad5017c05e">
  <xsd:schema xmlns:xsd="http://www.w3.org/2001/XMLSchema" xmlns:xs="http://www.w3.org/2001/XMLSchema" xmlns:p="http://schemas.microsoft.com/office/2006/metadata/properties" xmlns:ns3="1d07610b-3c35-47a5-ad53-dab9ff632842" xmlns:ns4="332f1cc3-8aba-4444-bd51-8d50e083aa6b" targetNamespace="http://schemas.microsoft.com/office/2006/metadata/properties" ma:root="true" ma:fieldsID="4e14dce9a1c9405c14460e883f8d64ad" ns3:_="" ns4:_="">
    <xsd:import namespace="1d07610b-3c35-47a5-ad53-dab9ff632842"/>
    <xsd:import namespace="332f1cc3-8aba-4444-bd51-8d50e083aa6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SearchProperties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07610b-3c35-47a5-ad53-dab9ff6328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f1cc3-8aba-4444-bd51-8d50e083aa6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18C865-9F4A-43C2-8F48-C6CAC54ED0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59E7E9-6327-47A8-9531-CF09F018A8C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1d07610b-3c35-47a5-ad53-dab9ff632842"/>
    <ds:schemaRef ds:uri="http://purl.org/dc/terms/"/>
    <ds:schemaRef ds:uri="http://schemas.openxmlformats.org/package/2006/metadata/core-properties"/>
    <ds:schemaRef ds:uri="332f1cc3-8aba-4444-bd51-8d50e083aa6b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F6D07111-6A69-4936-A598-0C506A9524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07610b-3c35-47a5-ad53-dab9ff632842"/>
    <ds:schemaRef ds:uri="332f1cc3-8aba-4444-bd51-8d50e083aa6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1821</TotalTime>
  <Words>344</Words>
  <Application>Microsoft Office PowerPoint</Application>
  <PresentationFormat>Widescreen</PresentationFormat>
  <Paragraphs>47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Aptos</vt:lpstr>
      <vt:lpstr>Arial</vt:lpstr>
      <vt:lpstr>Calibri</vt:lpstr>
      <vt:lpstr>Knockout HTF49-Liteweight</vt:lpstr>
      <vt:lpstr>Knockout HTF52-Cruiserweight</vt:lpstr>
      <vt:lpstr>Sol Plaatje University Main Slides</vt:lpstr>
      <vt:lpstr>FACULTY: NATURAL &amp; APPLIED SCIENCES</vt:lpstr>
      <vt:lpstr>FACULTY: NATURAL &amp; APPLIED SCIENCES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Dean Houtzamer</dc:creator>
  <cp:lastModifiedBy>Tesah Gavhi</cp:lastModifiedBy>
  <cp:revision>30</cp:revision>
  <dcterms:created xsi:type="dcterms:W3CDTF">2022-01-21T09:56:56Z</dcterms:created>
  <dcterms:modified xsi:type="dcterms:W3CDTF">2024-01-24T16:31:40Z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0x010100CEFB1CC854DE634092858C6D0438C0B2</vt:lpwstr>
  </property>
</Properties>
</file>